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omfortaa" panose="020B0604020202020204" charset="0"/>
      <p:regular r:id="rId21"/>
      <p:bold r:id="rId22"/>
    </p:embeddedFont>
    <p:embeddedFont>
      <p:font typeface="Comfortaa SemiBold"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217bfa662f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217bfa662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217bfa662f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217bfa662f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217bfa662f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217bfa662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217bfa662f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217bfa662f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217bfa662f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217bfa662f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217bfa662f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217bfa662f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217bfa662f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217bfa662f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217bfa662f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217bfa662f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217bfa662f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217bfa662f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217bfa662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217bfa662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217bfa662f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217bfa662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217bfa662f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217bfa662f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217bfa662f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217bfa662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217bfa662f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217bfa662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217bfa662f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217bfa662f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217bfa662f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217bfa662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217bfa662f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217bfa662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5A6B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196475"/>
            <a:ext cx="8520600" cy="1118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b="1">
                <a:latin typeface="Comfortaa"/>
                <a:ea typeface="Comfortaa"/>
                <a:cs typeface="Comfortaa"/>
                <a:sym typeface="Comfortaa"/>
              </a:rPr>
              <a:t>MiKuri Oyun Projesi</a:t>
            </a:r>
            <a:endParaRPr b="1">
              <a:latin typeface="Comfortaa"/>
              <a:ea typeface="Comfortaa"/>
              <a:cs typeface="Comfortaa"/>
              <a:sym typeface="Comfortaa"/>
            </a:endParaRPr>
          </a:p>
        </p:txBody>
      </p:sp>
      <p:sp>
        <p:nvSpPr>
          <p:cNvPr id="55" name="Google Shape;55;p13"/>
          <p:cNvSpPr txBox="1">
            <a:spLocks noGrp="1"/>
          </p:cNvSpPr>
          <p:nvPr>
            <p:ph type="subTitle" idx="1"/>
          </p:nvPr>
        </p:nvSpPr>
        <p:spPr>
          <a:xfrm>
            <a:off x="448075" y="2711025"/>
            <a:ext cx="3132900" cy="154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800"/>
              <a:t>Projeyi Yapanlar:</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s-419" sz="1800"/>
              <a:t>Mohammad Murad Chamaa</a:t>
            </a:r>
            <a:endParaRPr sz="1800"/>
          </a:p>
          <a:p>
            <a:pPr marL="0" lvl="0" indent="0" algn="l" rtl="0">
              <a:spcBef>
                <a:spcPts val="0"/>
              </a:spcBef>
              <a:spcAft>
                <a:spcPts val="0"/>
              </a:spcAft>
              <a:buNone/>
            </a:pPr>
            <a:r>
              <a:rPr lang="es-419" sz="1800"/>
              <a:t>Juan Diego Ron Molina</a:t>
            </a:r>
            <a:endParaRPr sz="1800"/>
          </a:p>
        </p:txBody>
      </p:sp>
      <p:sp>
        <p:nvSpPr>
          <p:cNvPr id="56" name="Google Shape;56;p13"/>
          <p:cNvSpPr txBox="1">
            <a:spLocks noGrp="1"/>
          </p:cNvSpPr>
          <p:nvPr>
            <p:ph type="subTitle" idx="1"/>
          </p:nvPr>
        </p:nvSpPr>
        <p:spPr>
          <a:xfrm>
            <a:off x="311700" y="2973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419" sz="1800"/>
              <a:t>Nesne Yönelimli Programlama. - Şube 1.</a:t>
            </a:r>
            <a:endParaRPr sz="1800"/>
          </a:p>
          <a:p>
            <a:pPr marL="0" lvl="0" indent="0" algn="ctr" rtl="0">
              <a:spcBef>
                <a:spcPts val="0"/>
              </a:spcBef>
              <a:spcAft>
                <a:spcPts val="0"/>
              </a:spcAft>
              <a:buNone/>
            </a:pPr>
            <a:r>
              <a:rPr lang="es-419" sz="1800"/>
              <a:t>Doç. Dr. İbrahim Alper Doğru, Arş. Gör. O. Ayberk Şencan</a:t>
            </a:r>
            <a:endParaRPr sz="1800"/>
          </a:p>
        </p:txBody>
      </p:sp>
      <p:pic>
        <p:nvPicPr>
          <p:cNvPr id="57" name="Google Shape;57;p13"/>
          <p:cNvPicPr preferRelativeResize="0"/>
          <p:nvPr/>
        </p:nvPicPr>
        <p:blipFill>
          <a:blip r:embed="rId3">
            <a:alphaModFix/>
          </a:blip>
          <a:stretch>
            <a:fillRect/>
          </a:stretch>
        </p:blipFill>
        <p:spPr>
          <a:xfrm>
            <a:off x="6970175" y="2622300"/>
            <a:ext cx="1725750" cy="1725750"/>
          </a:xfrm>
          <a:prstGeom prst="rect">
            <a:avLst/>
          </a:prstGeom>
          <a:noFill/>
          <a:ln>
            <a:noFill/>
          </a:ln>
        </p:spPr>
      </p:pic>
      <p:pic>
        <p:nvPicPr>
          <p:cNvPr id="58" name="Google Shape;58;p13"/>
          <p:cNvPicPr preferRelativeResize="0"/>
          <p:nvPr/>
        </p:nvPicPr>
        <p:blipFill>
          <a:blip r:embed="rId4">
            <a:alphaModFix/>
          </a:blip>
          <a:stretch>
            <a:fillRect/>
          </a:stretch>
        </p:blipFill>
        <p:spPr>
          <a:xfrm>
            <a:off x="4254200" y="2625925"/>
            <a:ext cx="2211438" cy="1718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body" idx="2"/>
          </p:nvPr>
        </p:nvSpPr>
        <p:spPr>
          <a:xfrm>
            <a:off x="4911475" y="441000"/>
            <a:ext cx="3837000" cy="4261500"/>
          </a:xfrm>
          <a:prstGeom prst="rect">
            <a:avLst/>
          </a:prstGeom>
        </p:spPr>
        <p:txBody>
          <a:bodyPr spcFirstLastPara="1" wrap="square" lIns="91425" tIns="91425" rIns="91425" bIns="91425" anchor="ctr" anchorCtr="0">
            <a:normAutofit fontScale="77500" lnSpcReduction="20000"/>
          </a:bodyPr>
          <a:lstStyle/>
          <a:p>
            <a:pPr marL="457200" lvl="0" indent="-317182" algn="l" rtl="0">
              <a:spcBef>
                <a:spcPts val="0"/>
              </a:spcBef>
              <a:spcAft>
                <a:spcPts val="0"/>
              </a:spcAft>
              <a:buSzPct val="100000"/>
              <a:buChar char="●"/>
            </a:pPr>
            <a:r>
              <a:rPr lang="es-419"/>
              <a:t>Eğer ESC tuşuna basılırsa oyun durdurulur. Burada duraklama menüsü karşımıza çıkmaktadır.</a:t>
            </a:r>
            <a:endParaRPr/>
          </a:p>
          <a:p>
            <a:pPr marL="457200" lvl="0" indent="0" algn="l" rtl="0">
              <a:spcBef>
                <a:spcPts val="1200"/>
              </a:spcBef>
              <a:spcAft>
                <a:spcPts val="0"/>
              </a:spcAft>
              <a:buNone/>
            </a:pPr>
            <a:endParaRPr/>
          </a:p>
          <a:p>
            <a:pPr marL="457200" lvl="0" indent="-317182" algn="l" rtl="0">
              <a:spcBef>
                <a:spcPts val="1200"/>
              </a:spcBef>
              <a:spcAft>
                <a:spcPts val="0"/>
              </a:spcAft>
              <a:buSzPct val="100000"/>
              <a:buChar char="●"/>
            </a:pPr>
            <a:r>
              <a:rPr lang="es-419"/>
              <a:t>Ana menü butonuna basarsak bizi ana menüye yönlendirir.</a:t>
            </a:r>
            <a:endParaRPr/>
          </a:p>
          <a:p>
            <a:pPr marL="457200" lvl="0" indent="0" algn="l" rtl="0">
              <a:spcBef>
                <a:spcPts val="1200"/>
              </a:spcBef>
              <a:spcAft>
                <a:spcPts val="0"/>
              </a:spcAft>
              <a:buNone/>
            </a:pPr>
            <a:endParaRPr/>
          </a:p>
          <a:p>
            <a:pPr marL="457200" lvl="0" indent="-317182" algn="l" rtl="0">
              <a:spcBef>
                <a:spcPts val="1200"/>
              </a:spcBef>
              <a:spcAft>
                <a:spcPts val="0"/>
              </a:spcAft>
              <a:buSzPct val="100000"/>
              <a:buChar char="●"/>
            </a:pPr>
            <a:r>
              <a:rPr lang="es-419"/>
              <a:t>Devam et butonuna basılırsa oyuna tekrar döner.</a:t>
            </a:r>
            <a:endParaRPr/>
          </a:p>
          <a:p>
            <a:pPr marL="457200" lvl="0" indent="0" algn="l" rtl="0">
              <a:spcBef>
                <a:spcPts val="1200"/>
              </a:spcBef>
              <a:spcAft>
                <a:spcPts val="0"/>
              </a:spcAft>
              <a:buNone/>
            </a:pPr>
            <a:endParaRPr/>
          </a:p>
          <a:p>
            <a:pPr marL="457200" lvl="0" indent="-317182" algn="l" rtl="0">
              <a:spcBef>
                <a:spcPts val="1200"/>
              </a:spcBef>
              <a:spcAft>
                <a:spcPts val="0"/>
              </a:spcAft>
              <a:buSzPct val="100000"/>
              <a:buChar char="●"/>
            </a:pPr>
            <a:r>
              <a:rPr lang="es-419"/>
              <a:t>Çıkış butonuna basılırsa “Emin misiniz?” sorusunu sorup sonrasında evet butonuna basılırsa oyundan çıkar, hayır butonuna basılırsa ana menüye geri döner.</a:t>
            </a:r>
            <a:endParaRPr/>
          </a:p>
        </p:txBody>
      </p:sp>
      <p:pic>
        <p:nvPicPr>
          <p:cNvPr id="125" name="Google Shape;125;p22"/>
          <p:cNvPicPr preferRelativeResize="0"/>
          <p:nvPr/>
        </p:nvPicPr>
        <p:blipFill>
          <a:blip r:embed="rId3">
            <a:alphaModFix/>
          </a:blip>
          <a:stretch>
            <a:fillRect/>
          </a:stretch>
        </p:blipFill>
        <p:spPr>
          <a:xfrm>
            <a:off x="148500" y="146025"/>
            <a:ext cx="2065950" cy="1590877"/>
          </a:xfrm>
          <a:prstGeom prst="rect">
            <a:avLst/>
          </a:prstGeom>
          <a:noFill/>
          <a:ln>
            <a:noFill/>
          </a:ln>
        </p:spPr>
      </p:pic>
      <p:pic>
        <p:nvPicPr>
          <p:cNvPr id="126" name="Google Shape;126;p22"/>
          <p:cNvPicPr preferRelativeResize="0"/>
          <p:nvPr/>
        </p:nvPicPr>
        <p:blipFill>
          <a:blip r:embed="rId4">
            <a:alphaModFix/>
          </a:blip>
          <a:stretch>
            <a:fillRect/>
          </a:stretch>
        </p:blipFill>
        <p:spPr>
          <a:xfrm>
            <a:off x="2332350" y="1766175"/>
            <a:ext cx="2065950" cy="1611151"/>
          </a:xfrm>
          <a:prstGeom prst="rect">
            <a:avLst/>
          </a:prstGeom>
          <a:noFill/>
          <a:ln>
            <a:noFill/>
          </a:ln>
        </p:spPr>
      </p:pic>
      <p:pic>
        <p:nvPicPr>
          <p:cNvPr id="127" name="Google Shape;127;p22"/>
          <p:cNvPicPr preferRelativeResize="0"/>
          <p:nvPr/>
        </p:nvPicPr>
        <p:blipFill>
          <a:blip r:embed="rId5">
            <a:alphaModFix/>
          </a:blip>
          <a:stretch>
            <a:fillRect/>
          </a:stretch>
        </p:blipFill>
        <p:spPr>
          <a:xfrm>
            <a:off x="148500" y="3377337"/>
            <a:ext cx="2065951" cy="1608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body" idx="2"/>
          </p:nvPr>
        </p:nvSpPr>
        <p:spPr>
          <a:xfrm>
            <a:off x="4956075" y="456963"/>
            <a:ext cx="3837000" cy="4419300"/>
          </a:xfrm>
          <a:prstGeom prst="rect">
            <a:avLst/>
          </a:prstGeom>
        </p:spPr>
        <p:txBody>
          <a:bodyPr spcFirstLastPara="1" wrap="square" lIns="91425" tIns="91425" rIns="91425" bIns="91425" anchor="ctr" anchorCtr="0">
            <a:normAutofit fontScale="70000" lnSpcReduction="10000"/>
          </a:bodyPr>
          <a:lstStyle/>
          <a:p>
            <a:pPr marL="457200" lvl="0" indent="-308610" algn="l" rtl="0">
              <a:spcBef>
                <a:spcPts val="0"/>
              </a:spcBef>
              <a:spcAft>
                <a:spcPts val="0"/>
              </a:spcAft>
              <a:buSzPct val="100000"/>
              <a:buChar char="●"/>
            </a:pPr>
            <a:r>
              <a:rPr lang="es-419"/>
              <a:t>Eğer kırmızı taraftaki canavarlardan birisine tıklanırsa o canavarın sadece özellikleri görünür. </a:t>
            </a:r>
            <a:endParaRPr/>
          </a:p>
          <a:p>
            <a:pPr marL="457200" lvl="0" indent="0" algn="l" rtl="0">
              <a:spcBef>
                <a:spcPts val="1200"/>
              </a:spcBef>
              <a:spcAft>
                <a:spcPts val="0"/>
              </a:spcAft>
              <a:buNone/>
            </a:pPr>
            <a:endParaRPr/>
          </a:p>
          <a:p>
            <a:pPr marL="457200" lvl="0" indent="-308610" algn="l" rtl="0">
              <a:spcBef>
                <a:spcPts val="1200"/>
              </a:spcBef>
              <a:spcAft>
                <a:spcPts val="0"/>
              </a:spcAft>
              <a:buSzPct val="100000"/>
              <a:buChar char="●"/>
            </a:pPr>
            <a:r>
              <a:rPr lang="es-419"/>
              <a:t>Eğer mavi taraftaki canavarlardan birisine tıklarsak hem o canavarın özellikleri görünür hem de o canavar ile atak yapabildiğimiz buton çıkar. Atak butonuna basılırsa karşı taraftan bir canavar seçilerek o canavara hasar verilir.</a:t>
            </a:r>
            <a:endParaRPr/>
          </a:p>
          <a:p>
            <a:pPr marL="457200" lvl="0" indent="0" algn="l" rtl="0">
              <a:spcBef>
                <a:spcPts val="1200"/>
              </a:spcBef>
              <a:spcAft>
                <a:spcPts val="0"/>
              </a:spcAft>
              <a:buNone/>
            </a:pPr>
            <a:endParaRPr/>
          </a:p>
          <a:p>
            <a:pPr marL="457200" lvl="0" indent="-308610" algn="l" rtl="0">
              <a:spcBef>
                <a:spcPts val="1200"/>
              </a:spcBef>
              <a:spcAft>
                <a:spcPts val="0"/>
              </a:spcAft>
              <a:buSzPct val="100000"/>
              <a:buChar char="●"/>
            </a:pPr>
            <a:r>
              <a:rPr lang="es-419"/>
              <a:t>Atak hamlesini yaptıktan sonra sıra karşı takıma geçer. Kırmızı takım bilgisayar olduğundan bilgisayar kendi tarafından bir canavar seçip karşı tarafındaki canavarlardan birkaç saniye sonra birisine saldırır. Sonra da sıra mavi takıma geçer.</a:t>
            </a:r>
            <a:endParaRPr/>
          </a:p>
        </p:txBody>
      </p:sp>
      <p:pic>
        <p:nvPicPr>
          <p:cNvPr id="133" name="Google Shape;133;p23"/>
          <p:cNvPicPr preferRelativeResize="0"/>
          <p:nvPr/>
        </p:nvPicPr>
        <p:blipFill>
          <a:blip r:embed="rId3">
            <a:alphaModFix/>
          </a:blip>
          <a:stretch>
            <a:fillRect/>
          </a:stretch>
        </p:blipFill>
        <p:spPr>
          <a:xfrm>
            <a:off x="2356637" y="202549"/>
            <a:ext cx="1987489" cy="1519908"/>
          </a:xfrm>
          <a:prstGeom prst="rect">
            <a:avLst/>
          </a:prstGeom>
          <a:noFill/>
          <a:ln>
            <a:noFill/>
          </a:ln>
        </p:spPr>
      </p:pic>
      <p:pic>
        <p:nvPicPr>
          <p:cNvPr id="134" name="Google Shape;134;p23"/>
          <p:cNvPicPr preferRelativeResize="0"/>
          <p:nvPr/>
        </p:nvPicPr>
        <p:blipFill>
          <a:blip r:embed="rId4">
            <a:alphaModFix/>
          </a:blip>
          <a:stretch>
            <a:fillRect/>
          </a:stretch>
        </p:blipFill>
        <p:spPr>
          <a:xfrm>
            <a:off x="229866" y="1888681"/>
            <a:ext cx="2041322" cy="1555868"/>
          </a:xfrm>
          <a:prstGeom prst="rect">
            <a:avLst/>
          </a:prstGeom>
          <a:noFill/>
          <a:ln>
            <a:noFill/>
          </a:ln>
        </p:spPr>
      </p:pic>
      <p:pic>
        <p:nvPicPr>
          <p:cNvPr id="135" name="Google Shape;135;p23"/>
          <p:cNvPicPr preferRelativeResize="0"/>
          <p:nvPr/>
        </p:nvPicPr>
        <p:blipFill>
          <a:blip r:embed="rId5">
            <a:alphaModFix/>
          </a:blip>
          <a:stretch>
            <a:fillRect/>
          </a:stretch>
        </p:blipFill>
        <p:spPr>
          <a:xfrm>
            <a:off x="2356643" y="1912556"/>
            <a:ext cx="1987487" cy="1508125"/>
          </a:xfrm>
          <a:prstGeom prst="rect">
            <a:avLst/>
          </a:prstGeom>
          <a:noFill/>
          <a:ln>
            <a:noFill/>
          </a:ln>
        </p:spPr>
      </p:pic>
      <p:pic>
        <p:nvPicPr>
          <p:cNvPr id="136" name="Google Shape;136;p23"/>
          <p:cNvPicPr preferRelativeResize="0"/>
          <p:nvPr/>
        </p:nvPicPr>
        <p:blipFill>
          <a:blip r:embed="rId6">
            <a:alphaModFix/>
          </a:blip>
          <a:stretch>
            <a:fillRect/>
          </a:stretch>
        </p:blipFill>
        <p:spPr>
          <a:xfrm>
            <a:off x="1278196" y="3548589"/>
            <a:ext cx="1987488" cy="1523585"/>
          </a:xfrm>
          <a:prstGeom prst="rect">
            <a:avLst/>
          </a:prstGeom>
          <a:noFill/>
          <a:ln>
            <a:noFill/>
          </a:ln>
        </p:spPr>
      </p:pic>
      <p:pic>
        <p:nvPicPr>
          <p:cNvPr id="137" name="Google Shape;137;p23"/>
          <p:cNvPicPr preferRelativeResize="0"/>
          <p:nvPr/>
        </p:nvPicPr>
        <p:blipFill>
          <a:blip r:embed="rId7">
            <a:alphaModFix/>
          </a:blip>
          <a:stretch>
            <a:fillRect/>
          </a:stretch>
        </p:blipFill>
        <p:spPr>
          <a:xfrm>
            <a:off x="229875" y="202550"/>
            <a:ext cx="1987476" cy="15402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body" idx="2"/>
          </p:nvPr>
        </p:nvSpPr>
        <p:spPr>
          <a:xfrm>
            <a:off x="4972625" y="239025"/>
            <a:ext cx="3837000" cy="4548300"/>
          </a:xfrm>
          <a:prstGeom prst="rect">
            <a:avLst/>
          </a:prstGeom>
        </p:spPr>
        <p:txBody>
          <a:bodyPr spcFirstLastPara="1" wrap="square" lIns="91425" tIns="91425" rIns="91425" bIns="91425" anchor="ctr" anchorCtr="0">
            <a:normAutofit fontScale="70000" lnSpcReduction="10000"/>
          </a:bodyPr>
          <a:lstStyle/>
          <a:p>
            <a:pPr marL="457200" lvl="0" indent="-308610" algn="just" rtl="0">
              <a:spcBef>
                <a:spcPts val="0"/>
              </a:spcBef>
              <a:spcAft>
                <a:spcPts val="0"/>
              </a:spcAft>
              <a:buSzPct val="100000"/>
              <a:buChar char="●"/>
            </a:pPr>
            <a:r>
              <a:rPr lang="es-419"/>
              <a:t>Eğer kırmızı taraftaki canavarların hepsi yok olursa oyunu kazanan taraf mavi olur ve ekrana “Tebrikler, Kazandınız!”  yazdırılır.</a:t>
            </a:r>
            <a:endParaRPr/>
          </a:p>
          <a:p>
            <a:pPr marL="457200" lvl="0" indent="0" algn="just" rtl="0">
              <a:spcBef>
                <a:spcPts val="1200"/>
              </a:spcBef>
              <a:spcAft>
                <a:spcPts val="0"/>
              </a:spcAft>
              <a:buNone/>
            </a:pPr>
            <a:endParaRPr/>
          </a:p>
          <a:p>
            <a:pPr marL="457200" lvl="0" indent="-308610" algn="just" rtl="0">
              <a:spcBef>
                <a:spcPts val="1200"/>
              </a:spcBef>
              <a:spcAft>
                <a:spcPts val="0"/>
              </a:spcAft>
              <a:buSzPct val="100000"/>
              <a:buChar char="●"/>
            </a:pPr>
            <a:r>
              <a:rPr lang="es-419"/>
              <a:t>Eğer mavi taraftaki canavarların hepsi yok olursa oyunu kazanan taraf kırmızı olur ve ekrana “Kaybettiniz!”  yazdırılır.</a:t>
            </a:r>
            <a:endParaRPr/>
          </a:p>
          <a:p>
            <a:pPr marL="0" lvl="0" indent="0" algn="just" rtl="0">
              <a:spcBef>
                <a:spcPts val="1200"/>
              </a:spcBef>
              <a:spcAft>
                <a:spcPts val="0"/>
              </a:spcAft>
              <a:buNone/>
            </a:pPr>
            <a:endParaRPr/>
          </a:p>
          <a:p>
            <a:pPr marL="457200" lvl="0" indent="-308610" algn="just" rtl="0">
              <a:spcBef>
                <a:spcPts val="1200"/>
              </a:spcBef>
              <a:spcAft>
                <a:spcPts val="0"/>
              </a:spcAft>
              <a:buSzPct val="100000"/>
              <a:buChar char="●"/>
            </a:pPr>
            <a:r>
              <a:rPr lang="es-419"/>
              <a:t>Oyunun sonucu bir dosyaya kaydedilir ve ana menüdeki Victories kısmından bu dosya görüntülenebilir.</a:t>
            </a:r>
            <a:endParaRPr/>
          </a:p>
          <a:p>
            <a:pPr marL="457200" lvl="0" indent="0" algn="just" rtl="0">
              <a:spcBef>
                <a:spcPts val="1200"/>
              </a:spcBef>
              <a:spcAft>
                <a:spcPts val="0"/>
              </a:spcAft>
              <a:buClr>
                <a:schemeClr val="dk1"/>
              </a:buClr>
              <a:buSzPct val="61111"/>
              <a:buFont typeface="Arial"/>
              <a:buNone/>
            </a:pPr>
            <a:endParaRPr/>
          </a:p>
          <a:p>
            <a:pPr marL="457200" lvl="0" indent="-308610" algn="just" rtl="0">
              <a:spcBef>
                <a:spcPts val="1200"/>
              </a:spcBef>
              <a:spcAft>
                <a:spcPts val="0"/>
              </a:spcAft>
              <a:buSzPct val="100000"/>
              <a:buChar char="●"/>
            </a:pPr>
            <a:r>
              <a:rPr lang="es-419"/>
              <a:t>Oyun bittikten birkaç saniye sonra ekranda bir menü belirir. “Tekrar oynamak ister misiniz?” sorusuna evet derseniz yeni oyun yükleme ekranı belirir, hayır derseniz ana menüye dönüş yapılır.</a:t>
            </a:r>
            <a:endParaRPr/>
          </a:p>
        </p:txBody>
      </p:sp>
      <p:pic>
        <p:nvPicPr>
          <p:cNvPr id="143" name="Google Shape;143;p24"/>
          <p:cNvPicPr preferRelativeResize="0"/>
          <p:nvPr/>
        </p:nvPicPr>
        <p:blipFill>
          <a:blip r:embed="rId3">
            <a:alphaModFix/>
          </a:blip>
          <a:stretch>
            <a:fillRect/>
          </a:stretch>
        </p:blipFill>
        <p:spPr>
          <a:xfrm>
            <a:off x="159775" y="239025"/>
            <a:ext cx="2078824" cy="1613598"/>
          </a:xfrm>
          <a:prstGeom prst="rect">
            <a:avLst/>
          </a:prstGeom>
          <a:noFill/>
          <a:ln>
            <a:noFill/>
          </a:ln>
        </p:spPr>
      </p:pic>
      <p:pic>
        <p:nvPicPr>
          <p:cNvPr id="144" name="Google Shape;144;p24"/>
          <p:cNvPicPr preferRelativeResize="0"/>
          <p:nvPr/>
        </p:nvPicPr>
        <p:blipFill>
          <a:blip r:embed="rId4">
            <a:alphaModFix/>
          </a:blip>
          <a:stretch>
            <a:fillRect/>
          </a:stretch>
        </p:blipFill>
        <p:spPr>
          <a:xfrm>
            <a:off x="159775" y="3300801"/>
            <a:ext cx="2078825" cy="1613776"/>
          </a:xfrm>
          <a:prstGeom prst="rect">
            <a:avLst/>
          </a:prstGeom>
          <a:noFill/>
          <a:ln>
            <a:noFill/>
          </a:ln>
        </p:spPr>
      </p:pic>
      <p:pic>
        <p:nvPicPr>
          <p:cNvPr id="145" name="Google Shape;145;p24"/>
          <p:cNvPicPr preferRelativeResize="0"/>
          <p:nvPr/>
        </p:nvPicPr>
        <p:blipFill>
          <a:blip r:embed="rId5">
            <a:alphaModFix/>
          </a:blip>
          <a:stretch>
            <a:fillRect/>
          </a:stretch>
        </p:blipFill>
        <p:spPr>
          <a:xfrm>
            <a:off x="2238601" y="1636500"/>
            <a:ext cx="2251512" cy="1775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228600" y="88600"/>
            <a:ext cx="4045200" cy="135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2300" b="1">
                <a:latin typeface="Comfortaa"/>
                <a:ea typeface="Comfortaa"/>
                <a:cs typeface="Comfortaa"/>
                <a:sym typeface="Comfortaa"/>
              </a:rPr>
              <a:t>6) Nesne Yönelimli Programlama Özelliğinin Kullanıldığı Yerler</a:t>
            </a:r>
            <a:endParaRPr sz="2300" b="1">
              <a:latin typeface="Comfortaa"/>
              <a:ea typeface="Comfortaa"/>
              <a:cs typeface="Comfortaa"/>
              <a:sym typeface="Comfortaa"/>
            </a:endParaRPr>
          </a:p>
        </p:txBody>
      </p:sp>
      <p:sp>
        <p:nvSpPr>
          <p:cNvPr id="151" name="Google Shape;151;p25"/>
          <p:cNvSpPr txBox="1">
            <a:spLocks noGrp="1"/>
          </p:cNvSpPr>
          <p:nvPr>
            <p:ph type="body" idx="2"/>
          </p:nvPr>
        </p:nvSpPr>
        <p:spPr>
          <a:xfrm>
            <a:off x="4939500" y="362100"/>
            <a:ext cx="3837000" cy="4419300"/>
          </a:xfrm>
          <a:prstGeom prst="rect">
            <a:avLst/>
          </a:prstGeom>
        </p:spPr>
        <p:txBody>
          <a:bodyPr spcFirstLastPara="1" wrap="square" lIns="91425" tIns="91425" rIns="91425" bIns="91425" anchor="ctr" anchorCtr="0">
            <a:normAutofit lnSpcReduction="20000"/>
          </a:bodyPr>
          <a:lstStyle/>
          <a:p>
            <a:pPr marL="457200" lvl="0" indent="-342900" algn="l" rtl="0">
              <a:spcBef>
                <a:spcPts val="0"/>
              </a:spcBef>
              <a:spcAft>
                <a:spcPts val="0"/>
              </a:spcAft>
              <a:buSzPts val="1800"/>
              <a:buAutoNum type="alphaUcParenR"/>
            </a:pPr>
            <a:r>
              <a:rPr lang="es-419"/>
              <a:t>Kalıtım (Inheritance)</a:t>
            </a:r>
            <a:endParaRPr/>
          </a:p>
          <a:p>
            <a:pPr marL="0" lvl="0" indent="0" algn="l" rtl="0">
              <a:spcBef>
                <a:spcPts val="1200"/>
              </a:spcBef>
              <a:spcAft>
                <a:spcPts val="0"/>
              </a:spcAft>
              <a:buNone/>
            </a:pPr>
            <a:endParaRPr/>
          </a:p>
          <a:p>
            <a:pPr marL="457200" lvl="0" indent="-304800" algn="l" rtl="0">
              <a:spcBef>
                <a:spcPts val="1200"/>
              </a:spcBef>
              <a:spcAft>
                <a:spcPts val="0"/>
              </a:spcAft>
              <a:buSzPts val="1200"/>
              <a:buChar char="●"/>
            </a:pPr>
            <a:r>
              <a:rPr lang="es-419" sz="1200"/>
              <a:t>Burada TransitionControllerFunctionality ve CardFunctionality soyut sınıfları 2 kere kalıtılırken MikuriController sınıfı bir kere kalıtılmıştır. Bu şekilde kalıtılmalarının sebebi bazı metodlarını diğer sınıflara aktarmak istemesidir.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Yandaki sınıfların is-a ilişkileri şöyledir:</a:t>
            </a:r>
            <a:endParaRPr sz="1200"/>
          </a:p>
          <a:p>
            <a:pPr marL="457200" lvl="0" indent="0" algn="l" rtl="0">
              <a:spcBef>
                <a:spcPts val="1200"/>
              </a:spcBef>
              <a:spcAft>
                <a:spcPts val="0"/>
              </a:spcAft>
              <a:buNone/>
            </a:pPr>
            <a:r>
              <a:rPr lang="es-419" sz="1200"/>
              <a:t>Card sınıfı bir BaseCard’tır, Card ve BaseCard sınıfları ise bir CardFunctionality’dir.</a:t>
            </a:r>
            <a:endParaRPr sz="1200"/>
          </a:p>
          <a:p>
            <a:pPr marL="457200" lvl="0" indent="0" algn="l" rtl="0">
              <a:spcBef>
                <a:spcPts val="1200"/>
              </a:spcBef>
              <a:spcAft>
                <a:spcPts val="0"/>
              </a:spcAft>
              <a:buNone/>
            </a:pPr>
            <a:r>
              <a:rPr lang="es-419" sz="1200"/>
              <a:t>MenuToBarController sınıfı bir StartController’dır, MenuToBarController ve BaseCard sınıfları ise bir CardFunctionality’dir.</a:t>
            </a:r>
            <a:endParaRPr sz="1200"/>
          </a:p>
          <a:p>
            <a:pPr marL="457200" lvl="0" indent="0" algn="l" rtl="0">
              <a:spcBef>
                <a:spcPts val="1200"/>
              </a:spcBef>
              <a:spcAft>
                <a:spcPts val="1200"/>
              </a:spcAft>
              <a:buClr>
                <a:schemeClr val="dk1"/>
              </a:buClr>
              <a:buSzPts val="1100"/>
              <a:buFont typeface="Arial"/>
              <a:buNone/>
            </a:pPr>
            <a:r>
              <a:rPr lang="es-419" sz="1200"/>
              <a:t>InGameController ise bir MikuriController’dır.</a:t>
            </a:r>
            <a:endParaRPr sz="1200"/>
          </a:p>
        </p:txBody>
      </p:sp>
      <p:pic>
        <p:nvPicPr>
          <p:cNvPr id="152" name="Google Shape;152;p25"/>
          <p:cNvPicPr preferRelativeResize="0"/>
          <p:nvPr/>
        </p:nvPicPr>
        <p:blipFill>
          <a:blip r:embed="rId3">
            <a:alphaModFix/>
          </a:blip>
          <a:stretch>
            <a:fillRect/>
          </a:stretch>
        </p:blipFill>
        <p:spPr>
          <a:xfrm>
            <a:off x="305450" y="1438600"/>
            <a:ext cx="1632675" cy="1682925"/>
          </a:xfrm>
          <a:prstGeom prst="rect">
            <a:avLst/>
          </a:prstGeom>
          <a:noFill/>
          <a:ln>
            <a:noFill/>
          </a:ln>
        </p:spPr>
      </p:pic>
      <p:pic>
        <p:nvPicPr>
          <p:cNvPr id="153" name="Google Shape;153;p25"/>
          <p:cNvPicPr preferRelativeResize="0"/>
          <p:nvPr/>
        </p:nvPicPr>
        <p:blipFill>
          <a:blip r:embed="rId4">
            <a:alphaModFix/>
          </a:blip>
          <a:stretch>
            <a:fillRect/>
          </a:stretch>
        </p:blipFill>
        <p:spPr>
          <a:xfrm>
            <a:off x="2065500" y="1438600"/>
            <a:ext cx="2247475" cy="1843250"/>
          </a:xfrm>
          <a:prstGeom prst="rect">
            <a:avLst/>
          </a:prstGeom>
          <a:noFill/>
          <a:ln>
            <a:noFill/>
          </a:ln>
        </p:spPr>
      </p:pic>
      <p:pic>
        <p:nvPicPr>
          <p:cNvPr id="154" name="Google Shape;154;p25"/>
          <p:cNvPicPr preferRelativeResize="0"/>
          <p:nvPr/>
        </p:nvPicPr>
        <p:blipFill>
          <a:blip r:embed="rId5">
            <a:alphaModFix/>
          </a:blip>
          <a:stretch>
            <a:fillRect/>
          </a:stretch>
        </p:blipFill>
        <p:spPr>
          <a:xfrm>
            <a:off x="544988" y="3346675"/>
            <a:ext cx="3157711" cy="1682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body" idx="2"/>
          </p:nvPr>
        </p:nvSpPr>
        <p:spPr>
          <a:xfrm>
            <a:off x="4939500" y="239475"/>
            <a:ext cx="3837000" cy="4572600"/>
          </a:xfrm>
          <a:prstGeom prst="rect">
            <a:avLst/>
          </a:prstGeom>
        </p:spPr>
        <p:txBody>
          <a:bodyPr spcFirstLastPara="1" wrap="square" lIns="91425" tIns="91425" rIns="91425" bIns="91425" anchor="ctr" anchorCtr="0">
            <a:normAutofit lnSpcReduction="20000"/>
          </a:bodyPr>
          <a:lstStyle/>
          <a:p>
            <a:pPr marL="0" lvl="0" indent="0" algn="l" rtl="0">
              <a:spcBef>
                <a:spcPts val="0"/>
              </a:spcBef>
              <a:spcAft>
                <a:spcPts val="0"/>
              </a:spcAft>
              <a:buNone/>
            </a:pPr>
            <a:r>
              <a:rPr lang="es-419"/>
              <a:t>B) Çok Biçimlilik (Polymorphism)</a:t>
            </a:r>
            <a:endParaRPr/>
          </a:p>
          <a:p>
            <a:pPr marL="457200" lvl="0" indent="-304800" algn="l" rtl="0">
              <a:spcBef>
                <a:spcPts val="1200"/>
              </a:spcBef>
              <a:spcAft>
                <a:spcPts val="0"/>
              </a:spcAft>
              <a:buSzPts val="1200"/>
              <a:buChar char="●"/>
            </a:pPr>
            <a:r>
              <a:rPr lang="es-419" sz="1200"/>
              <a:t>İlk fotoğrafta enemyAttack metodu ile overloading yapılmıştır (static polymorphism). İlk baştaki metot bilgisayarın oyuncuya saldırı yapmasını sağlarken ikinci metotta ise bu saldırının doğurduğu sonuçları kontrol eder.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İkinci fotoğrafta ise InGameController sınıfı MikuriController sınıfından birçok metodu override yapmıştır (dynamic polymorphism). Bunların override edilmesinin sebebi aynı işleri yapmalarına rağmen menüleri birbirinden farklıdır.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Üçüncü fotoğrafta menuyeDegisme metodu iki kere override edilirken automaticIncrease bir kere override edilmiştir. automaticIncrease metodu MenuToBarController sınıfında tekrardan override yapılmasına gerek yoktur, çünkü aynı işi aynı şartlarda yapabilir.</a:t>
            </a:r>
            <a:endParaRPr sz="1200"/>
          </a:p>
        </p:txBody>
      </p:sp>
      <p:pic>
        <p:nvPicPr>
          <p:cNvPr id="160" name="Google Shape;160;p26"/>
          <p:cNvPicPr preferRelativeResize="0"/>
          <p:nvPr/>
        </p:nvPicPr>
        <p:blipFill>
          <a:blip r:embed="rId3">
            <a:alphaModFix/>
          </a:blip>
          <a:stretch>
            <a:fillRect/>
          </a:stretch>
        </p:blipFill>
        <p:spPr>
          <a:xfrm>
            <a:off x="1014319" y="203238"/>
            <a:ext cx="2817344" cy="828275"/>
          </a:xfrm>
          <a:prstGeom prst="rect">
            <a:avLst/>
          </a:prstGeom>
          <a:noFill/>
          <a:ln>
            <a:noFill/>
          </a:ln>
        </p:spPr>
      </p:pic>
      <p:pic>
        <p:nvPicPr>
          <p:cNvPr id="161" name="Google Shape;161;p26"/>
          <p:cNvPicPr preferRelativeResize="0"/>
          <p:nvPr/>
        </p:nvPicPr>
        <p:blipFill>
          <a:blip r:embed="rId4">
            <a:alphaModFix/>
          </a:blip>
          <a:stretch>
            <a:fillRect/>
          </a:stretch>
        </p:blipFill>
        <p:spPr>
          <a:xfrm>
            <a:off x="1056237" y="1120625"/>
            <a:ext cx="2733495" cy="2051188"/>
          </a:xfrm>
          <a:prstGeom prst="rect">
            <a:avLst/>
          </a:prstGeom>
          <a:noFill/>
          <a:ln>
            <a:noFill/>
          </a:ln>
        </p:spPr>
      </p:pic>
      <p:pic>
        <p:nvPicPr>
          <p:cNvPr id="162" name="Google Shape;162;p26"/>
          <p:cNvPicPr preferRelativeResize="0"/>
          <p:nvPr/>
        </p:nvPicPr>
        <p:blipFill>
          <a:blip r:embed="rId5">
            <a:alphaModFix/>
          </a:blip>
          <a:stretch>
            <a:fillRect/>
          </a:stretch>
        </p:blipFill>
        <p:spPr>
          <a:xfrm>
            <a:off x="892253" y="3355444"/>
            <a:ext cx="3061475" cy="14928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body" idx="2"/>
          </p:nvPr>
        </p:nvSpPr>
        <p:spPr>
          <a:xfrm>
            <a:off x="4926450" y="461400"/>
            <a:ext cx="3837000" cy="4220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a:t>C) Soyutlama (Abstraction)</a:t>
            </a:r>
            <a:endParaRPr/>
          </a:p>
          <a:p>
            <a:pPr marL="457200" lvl="0" indent="-304800" algn="l" rtl="0">
              <a:spcBef>
                <a:spcPts val="1200"/>
              </a:spcBef>
              <a:spcAft>
                <a:spcPts val="0"/>
              </a:spcAft>
              <a:buSzPts val="1200"/>
              <a:buChar char="●"/>
            </a:pPr>
            <a:r>
              <a:rPr lang="es-419" sz="1200"/>
              <a:t>TransitionControllerFunctionality ve CardFunctionality sınıflarının içerisinde nesne oluşturulması için yazılmadığından soyut olarak tanımlanmıştır.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Yandaki arayüzlerden de nesne oluşturulamaz. Bir de onları implement eden (kendine uygulayan) sınıfların mutlaka arayüzlerde içeren metotları kullanması zorunludur. Sebebi içerisinde tanımlanan metotların soyut tanımlanmasındandır. </a:t>
            </a:r>
            <a:endParaRPr sz="1200"/>
          </a:p>
        </p:txBody>
      </p:sp>
      <p:pic>
        <p:nvPicPr>
          <p:cNvPr id="168" name="Google Shape;168;p27"/>
          <p:cNvPicPr preferRelativeResize="0"/>
          <p:nvPr/>
        </p:nvPicPr>
        <p:blipFill rotWithShape="1">
          <a:blip r:embed="rId3">
            <a:alphaModFix/>
          </a:blip>
          <a:srcRect r="15139"/>
          <a:stretch/>
        </p:blipFill>
        <p:spPr>
          <a:xfrm>
            <a:off x="196526" y="2346848"/>
            <a:ext cx="1545775" cy="1877550"/>
          </a:xfrm>
          <a:prstGeom prst="rect">
            <a:avLst/>
          </a:prstGeom>
          <a:noFill/>
          <a:ln>
            <a:noFill/>
          </a:ln>
        </p:spPr>
      </p:pic>
      <p:pic>
        <p:nvPicPr>
          <p:cNvPr id="169" name="Google Shape;169;p27"/>
          <p:cNvPicPr preferRelativeResize="0"/>
          <p:nvPr/>
        </p:nvPicPr>
        <p:blipFill>
          <a:blip r:embed="rId4">
            <a:alphaModFix/>
          </a:blip>
          <a:stretch>
            <a:fillRect/>
          </a:stretch>
        </p:blipFill>
        <p:spPr>
          <a:xfrm>
            <a:off x="152775" y="267250"/>
            <a:ext cx="1977751" cy="1054050"/>
          </a:xfrm>
          <a:prstGeom prst="rect">
            <a:avLst/>
          </a:prstGeom>
          <a:noFill/>
          <a:ln>
            <a:noFill/>
          </a:ln>
        </p:spPr>
      </p:pic>
      <p:pic>
        <p:nvPicPr>
          <p:cNvPr id="170" name="Google Shape;170;p27"/>
          <p:cNvPicPr preferRelativeResize="0"/>
          <p:nvPr/>
        </p:nvPicPr>
        <p:blipFill>
          <a:blip r:embed="rId5">
            <a:alphaModFix/>
          </a:blip>
          <a:stretch>
            <a:fillRect/>
          </a:stretch>
        </p:blipFill>
        <p:spPr>
          <a:xfrm>
            <a:off x="2182700" y="1191750"/>
            <a:ext cx="2004026" cy="1738645"/>
          </a:xfrm>
          <a:prstGeom prst="rect">
            <a:avLst/>
          </a:prstGeom>
          <a:noFill/>
          <a:ln>
            <a:noFill/>
          </a:ln>
        </p:spPr>
      </p:pic>
      <p:pic>
        <p:nvPicPr>
          <p:cNvPr id="171" name="Google Shape;171;p27"/>
          <p:cNvPicPr preferRelativeResize="0"/>
          <p:nvPr/>
        </p:nvPicPr>
        <p:blipFill>
          <a:blip r:embed="rId6">
            <a:alphaModFix/>
          </a:blip>
          <a:stretch>
            <a:fillRect/>
          </a:stretch>
        </p:blipFill>
        <p:spPr>
          <a:xfrm>
            <a:off x="1947825" y="3327925"/>
            <a:ext cx="2473775" cy="161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body" idx="2"/>
          </p:nvPr>
        </p:nvSpPr>
        <p:spPr>
          <a:xfrm>
            <a:off x="4858275" y="172775"/>
            <a:ext cx="3837000" cy="4616400"/>
          </a:xfrm>
          <a:prstGeom prst="rect">
            <a:avLst/>
          </a:prstGeom>
        </p:spPr>
        <p:txBody>
          <a:bodyPr spcFirstLastPara="1" wrap="square" lIns="91425" tIns="91425" rIns="91425" bIns="91425" anchor="ctr" anchorCtr="0">
            <a:normAutofit lnSpcReduction="20000"/>
          </a:bodyPr>
          <a:lstStyle/>
          <a:p>
            <a:pPr marL="0" lvl="0" indent="0" algn="l" rtl="0">
              <a:spcBef>
                <a:spcPts val="0"/>
              </a:spcBef>
              <a:spcAft>
                <a:spcPts val="0"/>
              </a:spcAft>
              <a:buNone/>
            </a:pPr>
            <a:r>
              <a:rPr lang="es-419"/>
              <a:t>D) Kapsülleme (Encapsulation)</a:t>
            </a:r>
            <a:endParaRPr/>
          </a:p>
          <a:p>
            <a:pPr marL="457200" lvl="0" indent="-304800" algn="l" rtl="0">
              <a:spcBef>
                <a:spcPts val="1200"/>
              </a:spcBef>
              <a:spcAft>
                <a:spcPts val="0"/>
              </a:spcAft>
              <a:buSzPts val="1200"/>
              <a:buChar char="●"/>
            </a:pPr>
            <a:r>
              <a:rPr lang="es-419" sz="1200"/>
              <a:t>Bu oyundaki bütün alanlar koruma amaçlı private tanımlanmıştır. Eğer içerisinde herhangi bir değişiklik yapılmak isteniyorsa getter ve setter metodları ile çağrılıp yapılması zorunludur.</a:t>
            </a:r>
            <a:endParaRPr sz="1200"/>
          </a:p>
          <a:p>
            <a:pPr marL="0" lvl="0" indent="0" algn="l" rtl="0">
              <a:spcBef>
                <a:spcPts val="1200"/>
              </a:spcBef>
              <a:spcAft>
                <a:spcPts val="0"/>
              </a:spcAft>
              <a:buNone/>
            </a:pPr>
            <a:r>
              <a:rPr lang="es-419"/>
              <a:t>E) Diğerleri:</a:t>
            </a:r>
            <a:endParaRPr/>
          </a:p>
          <a:p>
            <a:pPr marL="457200" lvl="0" indent="-304800" algn="l" rtl="0">
              <a:spcBef>
                <a:spcPts val="1200"/>
              </a:spcBef>
              <a:spcAft>
                <a:spcPts val="0"/>
              </a:spcAft>
              <a:buSzPts val="1200"/>
              <a:buChar char="●"/>
            </a:pPr>
            <a:r>
              <a:rPr lang="es-419" sz="1200"/>
              <a:t>Oyun hataları için GameCrashedException istisnası tanımlanmıştır.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SaveInFile sınıfında hem tarih ve zaman hem de dosya işlemleri kullanılmıştır.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InGameController sınıfında resimlerin bir nesne ile bağlantısını sağlanması için HashMap, resimlerin takımlara göre kaydedilmesi için ise ArrayList’ler oluşturulmuştur.</a:t>
            </a:r>
            <a:endParaRPr sz="1200"/>
          </a:p>
        </p:txBody>
      </p:sp>
      <p:pic>
        <p:nvPicPr>
          <p:cNvPr id="177" name="Google Shape;177;p28"/>
          <p:cNvPicPr preferRelativeResize="0"/>
          <p:nvPr/>
        </p:nvPicPr>
        <p:blipFill>
          <a:blip r:embed="rId3">
            <a:alphaModFix/>
          </a:blip>
          <a:stretch>
            <a:fillRect/>
          </a:stretch>
        </p:blipFill>
        <p:spPr>
          <a:xfrm>
            <a:off x="200475" y="136725"/>
            <a:ext cx="3341995" cy="1067625"/>
          </a:xfrm>
          <a:prstGeom prst="rect">
            <a:avLst/>
          </a:prstGeom>
          <a:noFill/>
          <a:ln>
            <a:noFill/>
          </a:ln>
        </p:spPr>
      </p:pic>
      <p:pic>
        <p:nvPicPr>
          <p:cNvPr id="178" name="Google Shape;178;p28"/>
          <p:cNvPicPr preferRelativeResize="0"/>
          <p:nvPr/>
        </p:nvPicPr>
        <p:blipFill rotWithShape="1">
          <a:blip r:embed="rId4">
            <a:alphaModFix/>
          </a:blip>
          <a:srcRect t="-3590" b="3589"/>
          <a:stretch/>
        </p:blipFill>
        <p:spPr>
          <a:xfrm>
            <a:off x="200475" y="3491600"/>
            <a:ext cx="1843126" cy="1297575"/>
          </a:xfrm>
          <a:prstGeom prst="rect">
            <a:avLst/>
          </a:prstGeom>
          <a:noFill/>
          <a:ln>
            <a:noFill/>
          </a:ln>
        </p:spPr>
      </p:pic>
      <p:pic>
        <p:nvPicPr>
          <p:cNvPr id="179" name="Google Shape;179;p28"/>
          <p:cNvPicPr preferRelativeResize="0"/>
          <p:nvPr/>
        </p:nvPicPr>
        <p:blipFill>
          <a:blip r:embed="rId5">
            <a:alphaModFix/>
          </a:blip>
          <a:stretch>
            <a:fillRect/>
          </a:stretch>
        </p:blipFill>
        <p:spPr>
          <a:xfrm>
            <a:off x="2167125" y="3491600"/>
            <a:ext cx="2176406" cy="1297575"/>
          </a:xfrm>
          <a:prstGeom prst="rect">
            <a:avLst/>
          </a:prstGeom>
          <a:noFill/>
          <a:ln>
            <a:noFill/>
          </a:ln>
        </p:spPr>
      </p:pic>
      <p:pic>
        <p:nvPicPr>
          <p:cNvPr id="180" name="Google Shape;180;p28"/>
          <p:cNvPicPr preferRelativeResize="0"/>
          <p:nvPr/>
        </p:nvPicPr>
        <p:blipFill>
          <a:blip r:embed="rId6">
            <a:alphaModFix/>
          </a:blip>
          <a:stretch>
            <a:fillRect/>
          </a:stretch>
        </p:blipFill>
        <p:spPr>
          <a:xfrm>
            <a:off x="200475" y="1378450"/>
            <a:ext cx="1731276" cy="1637170"/>
          </a:xfrm>
          <a:prstGeom prst="rect">
            <a:avLst/>
          </a:prstGeom>
          <a:noFill/>
          <a:ln>
            <a:noFill/>
          </a:ln>
        </p:spPr>
      </p:pic>
      <p:pic>
        <p:nvPicPr>
          <p:cNvPr id="181" name="Google Shape;181;p28"/>
          <p:cNvPicPr preferRelativeResize="0"/>
          <p:nvPr/>
        </p:nvPicPr>
        <p:blipFill>
          <a:blip r:embed="rId7">
            <a:alphaModFix/>
          </a:blip>
          <a:stretch>
            <a:fillRect/>
          </a:stretch>
        </p:blipFill>
        <p:spPr>
          <a:xfrm>
            <a:off x="2473449" y="1378451"/>
            <a:ext cx="1843125" cy="732941"/>
          </a:xfrm>
          <a:prstGeom prst="rect">
            <a:avLst/>
          </a:prstGeom>
          <a:noFill/>
          <a:ln>
            <a:noFill/>
          </a:ln>
        </p:spPr>
      </p:pic>
      <p:pic>
        <p:nvPicPr>
          <p:cNvPr id="182" name="Google Shape;182;p28"/>
          <p:cNvPicPr preferRelativeResize="0"/>
          <p:nvPr/>
        </p:nvPicPr>
        <p:blipFill>
          <a:blip r:embed="rId8">
            <a:alphaModFix/>
          </a:blip>
          <a:stretch>
            <a:fillRect/>
          </a:stretch>
        </p:blipFill>
        <p:spPr>
          <a:xfrm>
            <a:off x="2473450" y="2182473"/>
            <a:ext cx="1843125" cy="1204669"/>
          </a:xfrm>
          <a:prstGeom prst="rect">
            <a:avLst/>
          </a:prstGeom>
          <a:noFill/>
          <a:ln>
            <a:noFill/>
          </a:ln>
        </p:spPr>
      </p:pic>
      <p:pic>
        <p:nvPicPr>
          <p:cNvPr id="183" name="Google Shape;183;p28"/>
          <p:cNvPicPr preferRelativeResize="0"/>
          <p:nvPr/>
        </p:nvPicPr>
        <p:blipFill>
          <a:blip r:embed="rId9">
            <a:alphaModFix/>
          </a:blip>
          <a:stretch>
            <a:fillRect/>
          </a:stretch>
        </p:blipFill>
        <p:spPr>
          <a:xfrm>
            <a:off x="200475" y="3045327"/>
            <a:ext cx="1843125" cy="4165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265500" y="266825"/>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3080" b="1">
                <a:latin typeface="Comfortaa"/>
                <a:ea typeface="Comfortaa"/>
                <a:cs typeface="Comfortaa"/>
                <a:sym typeface="Comfortaa"/>
              </a:rPr>
              <a:t>7) Yaşanılan Zorluklar ve Çözüm Önerileri</a:t>
            </a:r>
            <a:endParaRPr sz="3080" b="1">
              <a:latin typeface="Comfortaa"/>
              <a:ea typeface="Comfortaa"/>
              <a:cs typeface="Comfortaa"/>
              <a:sym typeface="Comfortaa"/>
            </a:endParaRPr>
          </a:p>
        </p:txBody>
      </p:sp>
      <p:sp>
        <p:nvSpPr>
          <p:cNvPr id="189" name="Google Shape;189;p29"/>
          <p:cNvSpPr txBox="1">
            <a:spLocks noGrp="1"/>
          </p:cNvSpPr>
          <p:nvPr>
            <p:ph type="body" idx="2"/>
          </p:nvPr>
        </p:nvSpPr>
        <p:spPr>
          <a:xfrm>
            <a:off x="4939500" y="362100"/>
            <a:ext cx="3837000" cy="4419300"/>
          </a:xfrm>
          <a:prstGeom prst="rect">
            <a:avLst/>
          </a:prstGeom>
        </p:spPr>
        <p:txBody>
          <a:bodyPr spcFirstLastPara="1" wrap="square" lIns="91425" tIns="91425" rIns="91425" bIns="91425" anchor="ctr" anchorCtr="0">
            <a:normAutofit lnSpcReduction="20000"/>
          </a:bodyPr>
          <a:lstStyle/>
          <a:p>
            <a:pPr marL="457200" lvl="0" indent="-304800" algn="l" rtl="0">
              <a:spcBef>
                <a:spcPts val="0"/>
              </a:spcBef>
              <a:spcAft>
                <a:spcPts val="0"/>
              </a:spcAft>
              <a:buSzPts val="1200"/>
              <a:buChar char="●"/>
            </a:pPr>
            <a:r>
              <a:rPr lang="es-419" sz="1200"/>
              <a:t>JavaFX’in kullanımında birkaç sıkıntı yaşandı, özellikle bu kütüphaneyi önceden hiç kullanmadığımızdan bu kütüphane ile oyun yapılmasında zorluklar yaşadık. Bu yüzden ilk başta JavaFX eğitimini aldık ve SceneBuilder ile işler daha basit hale getirilmiştir.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Canavarları sahneye yerleştirilmesi uzunca bir zamanımızı almıştır. Birçok başarısız deneme sonucunda çözümü ilk başta canavarların bilgilerini ArrayList dizisine tek tek for döngüsü ile kaydedip sonrada yine for döngüsü ile başka bir metoda atanıp takımlara göre sahneye atılmıştır.</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s-419" sz="1200"/>
              <a:t>Oyunun hem yapım hem de bitim aşamasında birçok sorunla karşılaştık. En fazla zamanımızı alan hata/hatalar bu sorunlar(bugs) olmuştur. Çözüm olarak oyunumuzu test ede ede bu sorunların büyük bir kısmı çözülmüştür.</a:t>
            </a:r>
            <a:endParaRPr sz="1200"/>
          </a:p>
        </p:txBody>
      </p:sp>
      <p:pic>
        <p:nvPicPr>
          <p:cNvPr id="190" name="Google Shape;190;p29"/>
          <p:cNvPicPr preferRelativeResize="0"/>
          <p:nvPr/>
        </p:nvPicPr>
        <p:blipFill>
          <a:blip r:embed="rId3">
            <a:alphaModFix/>
          </a:blip>
          <a:stretch>
            <a:fillRect/>
          </a:stretch>
        </p:blipFill>
        <p:spPr>
          <a:xfrm>
            <a:off x="117463" y="1983725"/>
            <a:ext cx="4341278" cy="2435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265500" y="274600"/>
            <a:ext cx="4045200" cy="113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sz="3000" b="1">
                <a:latin typeface="Comfortaa"/>
                <a:ea typeface="Comfortaa"/>
                <a:cs typeface="Comfortaa"/>
                <a:sym typeface="Comfortaa"/>
              </a:rPr>
              <a:t>8) Sonuçlar ve Öneriler</a:t>
            </a:r>
            <a:endParaRPr sz="3000" b="1">
              <a:latin typeface="Comfortaa"/>
              <a:ea typeface="Comfortaa"/>
              <a:cs typeface="Comfortaa"/>
              <a:sym typeface="Comfortaa"/>
            </a:endParaRPr>
          </a:p>
        </p:txBody>
      </p:sp>
      <p:sp>
        <p:nvSpPr>
          <p:cNvPr id="196" name="Google Shape;196;p30"/>
          <p:cNvSpPr txBox="1">
            <a:spLocks noGrp="1"/>
          </p:cNvSpPr>
          <p:nvPr>
            <p:ph type="body" idx="2"/>
          </p:nvPr>
        </p:nvSpPr>
        <p:spPr>
          <a:xfrm>
            <a:off x="4951250" y="426750"/>
            <a:ext cx="3837000" cy="4290000"/>
          </a:xfrm>
          <a:prstGeom prst="rect">
            <a:avLst/>
          </a:prstGeom>
        </p:spPr>
        <p:txBody>
          <a:bodyPr spcFirstLastPara="1" wrap="square" lIns="91425" tIns="91425" rIns="91425" bIns="91425" anchor="ctr" anchorCtr="0">
            <a:normAutofit lnSpcReduction="20000"/>
          </a:bodyPr>
          <a:lstStyle/>
          <a:p>
            <a:pPr marL="457200" lvl="0" indent="-304800" algn="l" rtl="0">
              <a:spcBef>
                <a:spcPts val="1200"/>
              </a:spcBef>
              <a:spcAft>
                <a:spcPts val="0"/>
              </a:spcAft>
              <a:buSzPts val="1200"/>
              <a:buChar char="●"/>
            </a:pPr>
            <a:r>
              <a:rPr lang="es-419" sz="1200" dirty="0"/>
              <a:t>Bu </a:t>
            </a:r>
            <a:r>
              <a:rPr lang="es-419" sz="1200" dirty="0" err="1"/>
              <a:t>deneyim</a:t>
            </a:r>
            <a:r>
              <a:rPr lang="es-419" sz="1200" dirty="0"/>
              <a:t> </a:t>
            </a:r>
            <a:r>
              <a:rPr lang="es-419" sz="1200" dirty="0" err="1"/>
              <a:t>bizim</a:t>
            </a:r>
            <a:r>
              <a:rPr lang="es-419" sz="1200" dirty="0"/>
              <a:t> </a:t>
            </a:r>
            <a:r>
              <a:rPr lang="es-419" sz="1200" dirty="0" err="1"/>
              <a:t>için</a:t>
            </a:r>
            <a:r>
              <a:rPr lang="es-419" sz="1200" dirty="0"/>
              <a:t> son derece </a:t>
            </a:r>
            <a:r>
              <a:rPr lang="es-419" sz="1200" dirty="0" err="1"/>
              <a:t>değerliydi</a:t>
            </a:r>
            <a:r>
              <a:rPr lang="es-419" sz="1200" dirty="0"/>
              <a:t>. </a:t>
            </a:r>
            <a:r>
              <a:rPr lang="es-419" sz="1200" dirty="0" err="1"/>
              <a:t>Daha</a:t>
            </a:r>
            <a:r>
              <a:rPr lang="es-419" sz="1200" dirty="0"/>
              <a:t> </a:t>
            </a:r>
            <a:r>
              <a:rPr lang="es-419" sz="1200" dirty="0" err="1"/>
              <a:t>önce</a:t>
            </a:r>
            <a:r>
              <a:rPr lang="es-419" sz="1200" dirty="0"/>
              <a:t> </a:t>
            </a:r>
            <a:r>
              <a:rPr lang="es-419" sz="1200" dirty="0" err="1"/>
              <a:t>hiç</a:t>
            </a:r>
            <a:r>
              <a:rPr lang="es-419" sz="1200" dirty="0"/>
              <a:t> </a:t>
            </a:r>
            <a:r>
              <a:rPr lang="es-419" sz="1200" dirty="0" err="1"/>
              <a:t>tanımadığımız</a:t>
            </a:r>
            <a:r>
              <a:rPr lang="es-419" sz="1200" dirty="0"/>
              <a:t> bir </a:t>
            </a:r>
            <a:r>
              <a:rPr lang="es-419" sz="1200" dirty="0" err="1"/>
              <a:t>kütüphaneyi</a:t>
            </a:r>
            <a:r>
              <a:rPr lang="es-419" sz="1200" dirty="0"/>
              <a:t> </a:t>
            </a:r>
            <a:r>
              <a:rPr lang="es-419" sz="1200" dirty="0" err="1"/>
              <a:t>öğrenmek</a:t>
            </a:r>
            <a:r>
              <a:rPr lang="es-419" sz="1200" dirty="0"/>
              <a:t> ve bu </a:t>
            </a:r>
            <a:r>
              <a:rPr lang="es-419" sz="1200" dirty="0" err="1"/>
              <a:t>kütüphaneyi</a:t>
            </a:r>
            <a:r>
              <a:rPr lang="es-419" sz="1200" dirty="0"/>
              <a:t> </a:t>
            </a:r>
            <a:r>
              <a:rPr lang="es-419" sz="1200" dirty="0" err="1"/>
              <a:t>kullanarak</a:t>
            </a:r>
            <a:r>
              <a:rPr lang="es-419" sz="1200" dirty="0"/>
              <a:t> bir </a:t>
            </a:r>
            <a:r>
              <a:rPr lang="es-419" sz="1200" dirty="0" err="1"/>
              <a:t>oyun</a:t>
            </a:r>
            <a:r>
              <a:rPr lang="es-419" sz="1200" dirty="0"/>
              <a:t> </a:t>
            </a:r>
            <a:r>
              <a:rPr lang="es-419" sz="1200" dirty="0" err="1"/>
              <a:t>geliştirmek</a:t>
            </a:r>
            <a:r>
              <a:rPr lang="es-419" sz="1200" dirty="0"/>
              <a:t>, </a:t>
            </a:r>
            <a:r>
              <a:rPr lang="es-419" sz="1200" dirty="0" err="1"/>
              <a:t>zorlu</a:t>
            </a:r>
            <a:r>
              <a:rPr lang="es-419" sz="1200" dirty="0"/>
              <a:t> ama bir o </a:t>
            </a:r>
            <a:r>
              <a:rPr lang="es-419" sz="1200" dirty="0" err="1"/>
              <a:t>kadar</a:t>
            </a:r>
            <a:r>
              <a:rPr lang="es-419" sz="1200" dirty="0"/>
              <a:t> da </a:t>
            </a:r>
            <a:r>
              <a:rPr lang="es-419" sz="1200" dirty="0" err="1"/>
              <a:t>keyifli</a:t>
            </a:r>
            <a:r>
              <a:rPr lang="es-419" sz="1200" dirty="0"/>
              <a:t> bir </a:t>
            </a:r>
            <a:r>
              <a:rPr lang="es-419" sz="1200" dirty="0" err="1"/>
              <a:t>süreç</a:t>
            </a:r>
            <a:r>
              <a:rPr lang="es-419" sz="1200" dirty="0"/>
              <a:t> </a:t>
            </a:r>
            <a:r>
              <a:rPr lang="es-419" sz="1200" dirty="0" err="1"/>
              <a:t>oldu</a:t>
            </a:r>
            <a:r>
              <a:rPr lang="es-419" sz="1200" dirty="0"/>
              <a:t>.</a:t>
            </a:r>
            <a:endParaRPr sz="1200" dirty="0"/>
          </a:p>
          <a:p>
            <a:pPr marL="457200" lvl="0" indent="0" algn="l" rtl="0">
              <a:spcBef>
                <a:spcPts val="1200"/>
              </a:spcBef>
              <a:spcAft>
                <a:spcPts val="0"/>
              </a:spcAft>
              <a:buNone/>
            </a:pPr>
            <a:endParaRPr sz="1200" dirty="0"/>
          </a:p>
          <a:p>
            <a:pPr marL="457200" lvl="0" indent="-304800" algn="l" rtl="0">
              <a:spcBef>
                <a:spcPts val="1200"/>
              </a:spcBef>
              <a:spcAft>
                <a:spcPts val="0"/>
              </a:spcAft>
              <a:buSzPts val="1200"/>
              <a:buChar char="●"/>
            </a:pPr>
            <a:r>
              <a:rPr lang="es-419" sz="1200" dirty="0" err="1"/>
              <a:t>Her</a:t>
            </a:r>
            <a:r>
              <a:rPr lang="es-419" sz="1200" dirty="0"/>
              <a:t> </a:t>
            </a:r>
            <a:r>
              <a:rPr lang="es-419" sz="1200" dirty="0" err="1"/>
              <a:t>ne</a:t>
            </a:r>
            <a:r>
              <a:rPr lang="es-419" sz="1200" dirty="0"/>
              <a:t> </a:t>
            </a:r>
            <a:r>
              <a:rPr lang="es-419" sz="1200" dirty="0" err="1"/>
              <a:t>kadar</a:t>
            </a:r>
            <a:r>
              <a:rPr lang="es-419" sz="1200" dirty="0"/>
              <a:t> Java, </a:t>
            </a:r>
            <a:r>
              <a:rPr lang="es-419" sz="1200" dirty="0" err="1"/>
              <a:t>diğer</a:t>
            </a:r>
            <a:r>
              <a:rPr lang="es-419" sz="1200" dirty="0"/>
              <a:t> </a:t>
            </a:r>
            <a:r>
              <a:rPr lang="es-419" sz="1200" dirty="0" err="1"/>
              <a:t>programlama</a:t>
            </a:r>
            <a:r>
              <a:rPr lang="es-419" sz="1200" dirty="0"/>
              <a:t> </a:t>
            </a:r>
            <a:r>
              <a:rPr lang="es-419" sz="1200"/>
              <a:t>dillerine </a:t>
            </a:r>
            <a:r>
              <a:rPr lang="es-419" sz="1200" dirty="0" err="1"/>
              <a:t>kıyasla</a:t>
            </a:r>
            <a:r>
              <a:rPr lang="es-419" sz="1200" dirty="0"/>
              <a:t> </a:t>
            </a:r>
            <a:r>
              <a:rPr lang="es-419" sz="1200" dirty="0" err="1"/>
              <a:t>biraz</a:t>
            </a:r>
            <a:r>
              <a:rPr lang="es-419" sz="1200" dirty="0"/>
              <a:t> </a:t>
            </a:r>
            <a:r>
              <a:rPr lang="es-419" sz="1200" dirty="0" err="1"/>
              <a:t>daha</a:t>
            </a:r>
            <a:r>
              <a:rPr lang="es-419" sz="1200" dirty="0"/>
              <a:t> </a:t>
            </a:r>
            <a:r>
              <a:rPr lang="es-419" sz="1200" dirty="0" err="1"/>
              <a:t>karmaşık</a:t>
            </a:r>
            <a:r>
              <a:rPr lang="es-419" sz="1200" dirty="0"/>
              <a:t> </a:t>
            </a:r>
            <a:r>
              <a:rPr lang="es-419" sz="1200" dirty="0" err="1"/>
              <a:t>olsa</a:t>
            </a:r>
            <a:r>
              <a:rPr lang="es-419" sz="1200" dirty="0"/>
              <a:t> da, </a:t>
            </a:r>
            <a:r>
              <a:rPr lang="es-419" sz="1200" dirty="0" err="1"/>
              <a:t>Nesne</a:t>
            </a:r>
            <a:r>
              <a:rPr lang="es-419" sz="1200" dirty="0"/>
              <a:t> </a:t>
            </a:r>
            <a:r>
              <a:rPr lang="es-419" sz="1200" dirty="0" err="1"/>
              <a:t>Yönelimli</a:t>
            </a:r>
            <a:r>
              <a:rPr lang="es-419" sz="1200" dirty="0"/>
              <a:t> </a:t>
            </a:r>
            <a:r>
              <a:rPr lang="es-419" sz="1200" dirty="0" err="1"/>
              <a:t>Programlama</a:t>
            </a:r>
            <a:r>
              <a:rPr lang="es-419" sz="1200" dirty="0"/>
              <a:t> (</a:t>
            </a:r>
            <a:r>
              <a:rPr lang="es-419" sz="1200" dirty="0" err="1"/>
              <a:t>OOP</a:t>
            </a:r>
            <a:r>
              <a:rPr lang="es-419" sz="1200" dirty="0"/>
              <a:t>) </a:t>
            </a:r>
            <a:r>
              <a:rPr lang="es-419" sz="1200" dirty="0" err="1"/>
              <a:t>yaklaşımıyla</a:t>
            </a:r>
            <a:r>
              <a:rPr lang="es-419" sz="1200" dirty="0"/>
              <a:t> </a:t>
            </a:r>
            <a:r>
              <a:rPr lang="es-419" sz="1200" dirty="0" err="1"/>
              <a:t>sunduğu</a:t>
            </a:r>
            <a:r>
              <a:rPr lang="es-419" sz="1200" dirty="0"/>
              <a:t> </a:t>
            </a:r>
            <a:r>
              <a:rPr lang="es-419" sz="1200" dirty="0" err="1"/>
              <a:t>esneklik</a:t>
            </a:r>
            <a:r>
              <a:rPr lang="es-419" sz="1200" dirty="0"/>
              <a:t> ve </a:t>
            </a:r>
            <a:r>
              <a:rPr lang="es-419" sz="1200" dirty="0" err="1"/>
              <a:t>güçlü</a:t>
            </a:r>
            <a:r>
              <a:rPr lang="es-419" sz="1200" dirty="0"/>
              <a:t> </a:t>
            </a:r>
            <a:r>
              <a:rPr lang="es-419" sz="1200" dirty="0" err="1"/>
              <a:t>altyapısı</a:t>
            </a:r>
            <a:r>
              <a:rPr lang="es-419" sz="1200" dirty="0"/>
              <a:t> </a:t>
            </a:r>
            <a:r>
              <a:rPr lang="es-419" sz="1200" dirty="0" err="1"/>
              <a:t>sayesinde</a:t>
            </a:r>
            <a:r>
              <a:rPr lang="es-419" sz="1200" dirty="0"/>
              <a:t> </a:t>
            </a:r>
            <a:r>
              <a:rPr lang="es-419" sz="1200" dirty="0" err="1"/>
              <a:t>oyun</a:t>
            </a:r>
            <a:r>
              <a:rPr lang="es-419" sz="1200" dirty="0"/>
              <a:t> </a:t>
            </a:r>
            <a:r>
              <a:rPr lang="es-419" sz="1200" dirty="0" err="1"/>
              <a:t>geliştirme</a:t>
            </a:r>
            <a:r>
              <a:rPr lang="es-419" sz="1200" dirty="0"/>
              <a:t> </a:t>
            </a:r>
            <a:r>
              <a:rPr lang="es-419" sz="1200" dirty="0" err="1"/>
              <a:t>için</a:t>
            </a:r>
            <a:r>
              <a:rPr lang="es-419" sz="1200" dirty="0"/>
              <a:t> </a:t>
            </a:r>
            <a:r>
              <a:rPr lang="es-419" sz="1200" dirty="0" err="1"/>
              <a:t>etkili</a:t>
            </a:r>
            <a:r>
              <a:rPr lang="es-419" sz="1200" dirty="0"/>
              <a:t> bir </a:t>
            </a:r>
            <a:r>
              <a:rPr lang="es-419" sz="1200" dirty="0" err="1"/>
              <a:t>alternatif</a:t>
            </a:r>
            <a:r>
              <a:rPr lang="es-419" sz="1200" dirty="0"/>
              <a:t> </a:t>
            </a:r>
            <a:r>
              <a:rPr lang="es-419" sz="1200" dirty="0" err="1"/>
              <a:t>sunmaktadır</a:t>
            </a:r>
            <a:r>
              <a:rPr lang="es-419" sz="1200" dirty="0"/>
              <a:t>.</a:t>
            </a:r>
            <a:endParaRPr sz="1200" dirty="0"/>
          </a:p>
          <a:p>
            <a:pPr marL="457200" lvl="0" indent="0" algn="l" rtl="0">
              <a:spcBef>
                <a:spcPts val="1200"/>
              </a:spcBef>
              <a:spcAft>
                <a:spcPts val="0"/>
              </a:spcAft>
              <a:buNone/>
            </a:pPr>
            <a:endParaRPr sz="1200" dirty="0"/>
          </a:p>
          <a:p>
            <a:pPr marL="457200" lvl="0" indent="-304800" algn="l" rtl="0">
              <a:spcBef>
                <a:spcPts val="1200"/>
              </a:spcBef>
              <a:spcAft>
                <a:spcPts val="0"/>
              </a:spcAft>
              <a:buSzPts val="1200"/>
              <a:buChar char="●"/>
            </a:pPr>
            <a:r>
              <a:rPr lang="es-419" sz="1200" dirty="0" err="1"/>
              <a:t>Java'da</a:t>
            </a:r>
            <a:r>
              <a:rPr lang="es-419" sz="1200" dirty="0"/>
              <a:t> </a:t>
            </a:r>
            <a:r>
              <a:rPr lang="es-419" sz="1200" dirty="0" err="1"/>
              <a:t>karmaşık</a:t>
            </a:r>
            <a:r>
              <a:rPr lang="es-419" sz="1200" dirty="0"/>
              <a:t> bir </a:t>
            </a:r>
            <a:r>
              <a:rPr lang="es-419" sz="1200" dirty="0" err="1"/>
              <a:t>uygulama</a:t>
            </a:r>
            <a:r>
              <a:rPr lang="es-419" sz="1200" dirty="0"/>
              <a:t> </a:t>
            </a:r>
            <a:r>
              <a:rPr lang="es-419" sz="1200" dirty="0" err="1"/>
              <a:t>geliştirdikçe</a:t>
            </a:r>
            <a:r>
              <a:rPr lang="es-419" sz="1200" dirty="0"/>
              <a:t>, </a:t>
            </a:r>
            <a:r>
              <a:rPr lang="es-419" sz="1200" dirty="0" err="1"/>
              <a:t>dilin</a:t>
            </a:r>
            <a:r>
              <a:rPr lang="es-419" sz="1200" dirty="0"/>
              <a:t> </a:t>
            </a:r>
            <a:r>
              <a:rPr lang="es-419" sz="1200" dirty="0" err="1"/>
              <a:t>inceliklerini</a:t>
            </a:r>
            <a:r>
              <a:rPr lang="es-419" sz="1200" dirty="0"/>
              <a:t> ve </a:t>
            </a:r>
            <a:r>
              <a:rPr lang="es-419" sz="1200" dirty="0" err="1"/>
              <a:t>yeteneklerini</a:t>
            </a:r>
            <a:r>
              <a:rPr lang="es-419" sz="1200" dirty="0"/>
              <a:t> </a:t>
            </a:r>
            <a:r>
              <a:rPr lang="es-419" sz="1200" dirty="0" err="1"/>
              <a:t>daha</a:t>
            </a:r>
            <a:r>
              <a:rPr lang="es-419" sz="1200" dirty="0"/>
              <a:t> </a:t>
            </a:r>
            <a:r>
              <a:rPr lang="es-419" sz="1200" dirty="0" err="1"/>
              <a:t>iyi</a:t>
            </a:r>
            <a:r>
              <a:rPr lang="es-419" sz="1200" dirty="0"/>
              <a:t> </a:t>
            </a:r>
            <a:r>
              <a:rPr lang="es-419" sz="1200" dirty="0" err="1"/>
              <a:t>kavrıyorsunuz</a:t>
            </a:r>
            <a:r>
              <a:rPr lang="es-419" sz="1200" dirty="0"/>
              <a:t>. Bu </a:t>
            </a:r>
            <a:r>
              <a:rPr lang="es-419" sz="1200" dirty="0" err="1"/>
              <a:t>nedenle</a:t>
            </a:r>
            <a:r>
              <a:rPr lang="es-419" sz="1200" dirty="0"/>
              <a:t>, </a:t>
            </a:r>
            <a:r>
              <a:rPr lang="es-419" sz="1200" dirty="0" err="1"/>
              <a:t>oyun</a:t>
            </a:r>
            <a:r>
              <a:rPr lang="es-419" sz="1200" dirty="0"/>
              <a:t> </a:t>
            </a:r>
            <a:r>
              <a:rPr lang="es-419" sz="1200" dirty="0" err="1"/>
              <a:t>gibi</a:t>
            </a:r>
            <a:r>
              <a:rPr lang="es-419" sz="1200" dirty="0"/>
              <a:t> </a:t>
            </a:r>
            <a:r>
              <a:rPr lang="es-419" sz="1200" dirty="0" err="1"/>
              <a:t>kompleks</a:t>
            </a:r>
            <a:r>
              <a:rPr lang="es-419" sz="1200" dirty="0"/>
              <a:t> bir </a:t>
            </a:r>
            <a:r>
              <a:rPr lang="es-419" sz="1200" dirty="0" err="1"/>
              <a:t>projeyi</a:t>
            </a:r>
            <a:r>
              <a:rPr lang="es-419" sz="1200" dirty="0"/>
              <a:t> Java </a:t>
            </a:r>
            <a:r>
              <a:rPr lang="es-419" sz="1200" dirty="0" err="1"/>
              <a:t>kullanarak</a:t>
            </a:r>
            <a:r>
              <a:rPr lang="es-419" sz="1200" dirty="0"/>
              <a:t> </a:t>
            </a:r>
            <a:r>
              <a:rPr lang="es-419" sz="1200" dirty="0" err="1"/>
              <a:t>hayata</a:t>
            </a:r>
            <a:r>
              <a:rPr lang="es-419" sz="1200" dirty="0"/>
              <a:t> </a:t>
            </a:r>
            <a:r>
              <a:rPr lang="es-419" sz="1200" dirty="0" err="1"/>
              <a:t>geçirmenizi</a:t>
            </a:r>
            <a:r>
              <a:rPr lang="es-419" sz="1200" dirty="0"/>
              <a:t> </a:t>
            </a:r>
            <a:r>
              <a:rPr lang="es-419" sz="1200" dirty="0" err="1"/>
              <a:t>tavsiye</a:t>
            </a:r>
            <a:r>
              <a:rPr lang="es-419" sz="1200" dirty="0"/>
              <a:t> </a:t>
            </a:r>
            <a:r>
              <a:rPr lang="es-419" sz="1200" dirty="0" err="1"/>
              <a:t>ederiz</a:t>
            </a:r>
            <a:r>
              <a:rPr lang="es-419" sz="1200" dirty="0"/>
              <a:t>. Bu </a:t>
            </a:r>
            <a:r>
              <a:rPr lang="es-419" sz="1200" dirty="0" err="1"/>
              <a:t>süreç</a:t>
            </a:r>
            <a:r>
              <a:rPr lang="es-419" sz="1200" dirty="0"/>
              <a:t>, </a:t>
            </a:r>
            <a:r>
              <a:rPr lang="es-419" sz="1200" dirty="0" err="1"/>
              <a:t>hem</a:t>
            </a:r>
            <a:r>
              <a:rPr lang="es-419" sz="1200" dirty="0"/>
              <a:t> </a:t>
            </a:r>
            <a:r>
              <a:rPr lang="es-419" sz="1200" dirty="0" err="1"/>
              <a:t>teknik</a:t>
            </a:r>
            <a:r>
              <a:rPr lang="es-419" sz="1200" dirty="0"/>
              <a:t> </a:t>
            </a:r>
            <a:r>
              <a:rPr lang="es-419" sz="1200" dirty="0" err="1"/>
              <a:t>hem</a:t>
            </a:r>
            <a:r>
              <a:rPr lang="es-419" sz="1200" dirty="0"/>
              <a:t> de </a:t>
            </a:r>
            <a:r>
              <a:rPr lang="es-419" sz="1200" dirty="0" err="1"/>
              <a:t>kişisel</a:t>
            </a:r>
            <a:r>
              <a:rPr lang="es-419" sz="1200" dirty="0"/>
              <a:t> </a:t>
            </a:r>
            <a:r>
              <a:rPr lang="es-419" sz="1200" dirty="0" err="1"/>
              <a:t>gelişim</a:t>
            </a:r>
            <a:r>
              <a:rPr lang="es-419" sz="1200" dirty="0"/>
              <a:t> </a:t>
            </a:r>
            <a:r>
              <a:rPr lang="es-419" sz="1200" dirty="0" err="1"/>
              <a:t>açısından</a:t>
            </a:r>
            <a:r>
              <a:rPr lang="es-419" sz="1200" dirty="0"/>
              <a:t> </a:t>
            </a:r>
            <a:r>
              <a:rPr lang="es-419" sz="1200" dirty="0" err="1"/>
              <a:t>büyük</a:t>
            </a:r>
            <a:r>
              <a:rPr lang="es-419" sz="1200" dirty="0"/>
              <a:t> </a:t>
            </a:r>
            <a:r>
              <a:rPr lang="es-419" sz="1200" dirty="0" err="1"/>
              <a:t>fayda</a:t>
            </a:r>
            <a:r>
              <a:rPr lang="es-419" sz="1200" dirty="0"/>
              <a:t> </a:t>
            </a:r>
            <a:r>
              <a:rPr lang="es-419" sz="1200" dirty="0" err="1"/>
              <a:t>sağlayacaktır</a:t>
            </a:r>
            <a:r>
              <a:rPr lang="es-419" sz="1200" dirty="0"/>
              <a:t>.</a:t>
            </a:r>
            <a:endParaRPr sz="1200" dirty="0"/>
          </a:p>
        </p:txBody>
      </p:sp>
      <p:pic>
        <p:nvPicPr>
          <p:cNvPr id="197" name="Google Shape;197;p30"/>
          <p:cNvPicPr preferRelativeResize="0"/>
          <p:nvPr/>
        </p:nvPicPr>
        <p:blipFill>
          <a:blip r:embed="rId3">
            <a:alphaModFix/>
          </a:blip>
          <a:stretch>
            <a:fillRect/>
          </a:stretch>
        </p:blipFill>
        <p:spPr>
          <a:xfrm>
            <a:off x="573013" y="2057800"/>
            <a:ext cx="3430176" cy="1929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2128800" y="350700"/>
            <a:ext cx="4886400" cy="127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sz="7200" b="1">
                <a:latin typeface="Comfortaa"/>
                <a:ea typeface="Comfortaa"/>
                <a:cs typeface="Comfortaa"/>
                <a:sym typeface="Comfortaa"/>
              </a:rPr>
              <a:t>Bölümler</a:t>
            </a:r>
            <a:endParaRPr sz="7200" b="1">
              <a:latin typeface="Comfortaa"/>
              <a:ea typeface="Comfortaa"/>
              <a:cs typeface="Comfortaa"/>
              <a:sym typeface="Comfortaa"/>
            </a:endParaRPr>
          </a:p>
        </p:txBody>
      </p:sp>
      <p:sp>
        <p:nvSpPr>
          <p:cNvPr id="64" name="Google Shape;64;p14"/>
          <p:cNvSpPr txBox="1">
            <a:spLocks noGrp="1"/>
          </p:cNvSpPr>
          <p:nvPr>
            <p:ph type="subTitle" idx="1"/>
          </p:nvPr>
        </p:nvSpPr>
        <p:spPr>
          <a:xfrm>
            <a:off x="2128800" y="1628700"/>
            <a:ext cx="5019000" cy="2912400"/>
          </a:xfrm>
          <a:prstGeom prst="rect">
            <a:avLst/>
          </a:prstGeom>
        </p:spPr>
        <p:txBody>
          <a:bodyPr spcFirstLastPara="1" wrap="square" lIns="91425" tIns="91425" rIns="91425" bIns="91425" anchor="t" anchorCtr="0">
            <a:noAutofit/>
          </a:bodyPr>
          <a:lstStyle/>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1) </a:t>
            </a:r>
            <a:r>
              <a:rPr lang="es-419" sz="1330" dirty="0" err="1">
                <a:latin typeface="Comfortaa SemiBold"/>
                <a:ea typeface="Comfortaa SemiBold"/>
                <a:cs typeface="Comfortaa SemiBold"/>
                <a:sym typeface="Comfortaa SemiBold"/>
              </a:rPr>
              <a:t>Oyunun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Oluşturulma</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Amacı</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2) </a:t>
            </a:r>
            <a:r>
              <a:rPr lang="es-419" sz="1330" dirty="0" err="1">
                <a:latin typeface="Comfortaa SemiBold"/>
                <a:ea typeface="Comfortaa SemiBold"/>
                <a:cs typeface="Comfortaa SemiBold"/>
                <a:sym typeface="Comfortaa SemiBold"/>
              </a:rPr>
              <a:t>Oyunun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Kapsamı</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3) </a:t>
            </a:r>
            <a:r>
              <a:rPr lang="es-419" sz="1330" dirty="0" err="1">
                <a:latin typeface="Comfortaa SemiBold"/>
                <a:ea typeface="Comfortaa SemiBold"/>
                <a:cs typeface="Comfortaa SemiBold"/>
                <a:sym typeface="Comfortaa SemiBold"/>
              </a:rPr>
              <a:t>Kullanılan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Teknolojiler</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4) </a:t>
            </a:r>
            <a:r>
              <a:rPr lang="es-419" sz="1330" dirty="0" err="1">
                <a:latin typeface="Comfortaa SemiBold"/>
                <a:ea typeface="Comfortaa SemiBold"/>
                <a:cs typeface="Comfortaa SemiBold"/>
                <a:sym typeface="Comfortaa SemiBold"/>
              </a:rPr>
              <a:t>Oyunun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Mimarisi</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5) </a:t>
            </a:r>
            <a:r>
              <a:rPr lang="es-419" sz="1330" dirty="0" err="1">
                <a:latin typeface="Comfortaa SemiBold"/>
                <a:ea typeface="Comfortaa SemiBold"/>
                <a:cs typeface="Comfortaa SemiBold"/>
                <a:sym typeface="Comfortaa SemiBold"/>
              </a:rPr>
              <a:t>Oyunun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Teknik</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Yapısı</a:t>
            </a:r>
            <a:r>
              <a:rPr lang="es-419" sz="1330" dirty="0">
                <a:latin typeface="Comfortaa SemiBold"/>
                <a:ea typeface="Comfortaa SemiBold"/>
                <a:cs typeface="Comfortaa SemiBold"/>
                <a:sym typeface="Comfortaa SemiBold"/>
              </a:rPr>
              <a:t> ve </a:t>
            </a:r>
            <a:r>
              <a:rPr lang="es-419" sz="1330" dirty="0" err="1">
                <a:latin typeface="Comfortaa SemiBold"/>
                <a:ea typeface="Comfortaa SemiBold"/>
                <a:cs typeface="Comfortaa SemiBold"/>
                <a:sym typeface="Comfortaa SemiBold"/>
              </a:rPr>
              <a:t>Çalışması</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Mantığı</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6050" lvl="0" indent="0" algn="l" rtl="0">
              <a:spcBef>
                <a:spcPts val="0"/>
              </a:spcBef>
              <a:spcAft>
                <a:spcPts val="0"/>
              </a:spcAft>
              <a:buSzPts val="1300"/>
            </a:pPr>
            <a:r>
              <a:rPr lang="es-419" sz="1300" dirty="0">
                <a:latin typeface="Comfortaa SemiBold"/>
                <a:ea typeface="Comfortaa SemiBold"/>
                <a:cs typeface="Comfortaa SemiBold"/>
                <a:sym typeface="Comfortaa SemiBold"/>
              </a:rPr>
              <a:t>6) </a:t>
            </a:r>
            <a:r>
              <a:rPr lang="es-419" sz="1300" dirty="0" err="1">
                <a:latin typeface="Comfortaa SemiBold"/>
                <a:ea typeface="Comfortaa SemiBold"/>
                <a:cs typeface="Comfortaa SemiBold"/>
                <a:sym typeface="Comfortaa SemiBold"/>
              </a:rPr>
              <a:t>Nesne</a:t>
            </a:r>
            <a:r>
              <a:rPr lang="es-419" sz="1300" dirty="0">
                <a:latin typeface="Comfortaa SemiBold"/>
                <a:ea typeface="Comfortaa SemiBold"/>
                <a:cs typeface="Comfortaa SemiBold"/>
                <a:sym typeface="Comfortaa SemiBold"/>
              </a:rPr>
              <a:t> </a:t>
            </a:r>
            <a:r>
              <a:rPr lang="es-419" sz="1300" dirty="0" err="1">
                <a:latin typeface="Comfortaa SemiBold"/>
                <a:ea typeface="Comfortaa SemiBold"/>
                <a:cs typeface="Comfortaa SemiBold"/>
                <a:sym typeface="Comfortaa SemiBold"/>
              </a:rPr>
              <a:t>Yönelimli</a:t>
            </a:r>
            <a:r>
              <a:rPr lang="es-419" sz="1300" dirty="0">
                <a:latin typeface="Comfortaa SemiBold"/>
                <a:ea typeface="Comfortaa SemiBold"/>
                <a:cs typeface="Comfortaa SemiBold"/>
                <a:sym typeface="Comfortaa SemiBold"/>
              </a:rPr>
              <a:t> </a:t>
            </a:r>
            <a:r>
              <a:rPr lang="es-419" sz="1300" dirty="0" err="1">
                <a:latin typeface="Comfortaa SemiBold"/>
                <a:ea typeface="Comfortaa SemiBold"/>
                <a:cs typeface="Comfortaa SemiBold"/>
                <a:sym typeface="Comfortaa SemiBold"/>
              </a:rPr>
              <a:t>Programlama</a:t>
            </a:r>
            <a:r>
              <a:rPr lang="es-419" sz="1300" dirty="0">
                <a:latin typeface="Comfortaa SemiBold"/>
                <a:ea typeface="Comfortaa SemiBold"/>
                <a:cs typeface="Comfortaa SemiBold"/>
                <a:sym typeface="Comfortaa SemiBold"/>
              </a:rPr>
              <a:t> </a:t>
            </a:r>
            <a:r>
              <a:rPr lang="es-419" sz="1300" dirty="0" err="1">
                <a:latin typeface="Comfortaa SemiBold"/>
                <a:ea typeface="Comfortaa SemiBold"/>
                <a:cs typeface="Comfortaa SemiBold"/>
                <a:sym typeface="Comfortaa SemiBold"/>
              </a:rPr>
              <a:t>Özelliğinin</a:t>
            </a:r>
            <a:r>
              <a:rPr lang="es-419" sz="1300" dirty="0">
                <a:latin typeface="Comfortaa SemiBold"/>
                <a:ea typeface="Comfortaa SemiBold"/>
                <a:cs typeface="Comfortaa SemiBold"/>
                <a:sym typeface="Comfortaa SemiBold"/>
              </a:rPr>
              <a:t> </a:t>
            </a:r>
            <a:r>
              <a:rPr lang="es-419" sz="1300" dirty="0" err="1">
                <a:latin typeface="Comfortaa SemiBold"/>
                <a:ea typeface="Comfortaa SemiBold"/>
                <a:cs typeface="Comfortaa SemiBold"/>
                <a:sym typeface="Comfortaa SemiBold"/>
              </a:rPr>
              <a:t>Kullanıldığı</a:t>
            </a:r>
            <a:r>
              <a:rPr lang="es-419" sz="1300" dirty="0">
                <a:latin typeface="Comfortaa SemiBold"/>
                <a:ea typeface="Comfortaa SemiBold"/>
                <a:cs typeface="Comfortaa SemiBold"/>
                <a:sym typeface="Comfortaa SemiBold"/>
              </a:rPr>
              <a:t> </a:t>
            </a:r>
            <a:r>
              <a:rPr lang="es-419" sz="1300" dirty="0" err="1">
                <a:latin typeface="Comfortaa SemiBold"/>
                <a:ea typeface="Comfortaa SemiBold"/>
                <a:cs typeface="Comfortaa SemiBold"/>
                <a:sym typeface="Comfortaa SemiBold"/>
              </a:rPr>
              <a:t>Yerler</a:t>
            </a:r>
            <a:endParaRPr sz="130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7) </a:t>
            </a:r>
            <a:r>
              <a:rPr lang="es-419" sz="1330" dirty="0" err="1">
                <a:latin typeface="Comfortaa SemiBold"/>
                <a:ea typeface="Comfortaa SemiBold"/>
                <a:cs typeface="Comfortaa SemiBold"/>
                <a:sym typeface="Comfortaa SemiBold"/>
              </a:rPr>
              <a:t>Yaşanılan</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Zorluklar</a:t>
            </a:r>
            <a:r>
              <a:rPr lang="es-419" sz="1330" dirty="0">
                <a:latin typeface="Comfortaa SemiBold"/>
                <a:ea typeface="Comfortaa SemiBold"/>
                <a:cs typeface="Comfortaa SemiBold"/>
                <a:sym typeface="Comfortaa SemiBold"/>
              </a:rPr>
              <a:t> ve </a:t>
            </a:r>
            <a:r>
              <a:rPr lang="es-419" sz="1330" dirty="0" err="1">
                <a:latin typeface="Comfortaa SemiBold"/>
                <a:ea typeface="Comfortaa SemiBold"/>
                <a:cs typeface="Comfortaa SemiBold"/>
                <a:sym typeface="Comfortaa SemiBold"/>
              </a:rPr>
              <a:t>Çözüm</a:t>
            </a:r>
            <a:r>
              <a:rPr lang="es-419" sz="1330" dirty="0">
                <a:latin typeface="Comfortaa SemiBold"/>
                <a:ea typeface="Comfortaa SemiBold"/>
                <a:cs typeface="Comfortaa SemiBold"/>
                <a:sym typeface="Comfortaa SemiBold"/>
              </a:rPr>
              <a:t> </a:t>
            </a:r>
            <a:r>
              <a:rPr lang="es-419" sz="1330" dirty="0" err="1">
                <a:latin typeface="Comfortaa SemiBold"/>
                <a:ea typeface="Comfortaa SemiBold"/>
                <a:cs typeface="Comfortaa SemiBold"/>
                <a:sym typeface="Comfortaa SemiBold"/>
              </a:rPr>
              <a:t>Yolları</a:t>
            </a:r>
            <a:endParaRPr sz="1330" dirty="0">
              <a:latin typeface="Comfortaa SemiBold"/>
              <a:ea typeface="Comfortaa SemiBold"/>
              <a:cs typeface="Comfortaa SemiBold"/>
              <a:sym typeface="Comfortaa SemiBold"/>
            </a:endParaRPr>
          </a:p>
          <a:p>
            <a:pPr marL="457200" lvl="0" indent="0" algn="l" rtl="0">
              <a:lnSpc>
                <a:spcPct val="80000"/>
              </a:lnSpc>
              <a:spcBef>
                <a:spcPts val="0"/>
              </a:spcBef>
              <a:spcAft>
                <a:spcPts val="0"/>
              </a:spcAft>
              <a:buSzPts val="523"/>
              <a:buNone/>
            </a:pPr>
            <a:endParaRPr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s-419" sz="1330" dirty="0">
                <a:latin typeface="Comfortaa SemiBold"/>
                <a:ea typeface="Comfortaa SemiBold"/>
                <a:cs typeface="Comfortaa SemiBold"/>
                <a:sym typeface="Comfortaa SemiBold"/>
              </a:rPr>
              <a:t>8) </a:t>
            </a:r>
            <a:r>
              <a:rPr lang="es-419" sz="1330" dirty="0" err="1">
                <a:latin typeface="Comfortaa SemiBold"/>
                <a:ea typeface="Comfortaa SemiBold"/>
                <a:cs typeface="Comfortaa SemiBold"/>
                <a:sym typeface="Comfortaa SemiBold"/>
              </a:rPr>
              <a:t>Sonuçlar</a:t>
            </a:r>
            <a:r>
              <a:rPr lang="es-419" sz="1330" dirty="0">
                <a:latin typeface="Comfortaa SemiBold"/>
                <a:ea typeface="Comfortaa SemiBold"/>
                <a:cs typeface="Comfortaa SemiBold"/>
                <a:sym typeface="Comfortaa SemiBold"/>
              </a:rPr>
              <a:t> ve </a:t>
            </a:r>
            <a:r>
              <a:rPr lang="es-419" sz="1330" dirty="0" err="1">
                <a:latin typeface="Comfortaa SemiBold"/>
                <a:ea typeface="Comfortaa SemiBold"/>
                <a:cs typeface="Comfortaa SemiBold"/>
                <a:sym typeface="Comfortaa SemiBold"/>
              </a:rPr>
              <a:t>Öneriler</a:t>
            </a:r>
            <a:endParaRPr sz="1330" dirty="0">
              <a:latin typeface="Comfortaa SemiBold"/>
              <a:ea typeface="Comfortaa SemiBold"/>
              <a:cs typeface="Comfortaa SemiBold"/>
              <a:sym typeface="Comfortaa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218625" y="237100"/>
            <a:ext cx="4045200" cy="1581000"/>
          </a:xfrm>
          <a:prstGeom prst="rect">
            <a:avLst/>
          </a:prstGeom>
        </p:spPr>
        <p:txBody>
          <a:bodyPr spcFirstLastPara="1" wrap="square" lIns="91425" tIns="91425" rIns="91425" bIns="91425" anchor="b" anchorCtr="0">
            <a:noAutofit/>
          </a:bodyPr>
          <a:lstStyle/>
          <a:p>
            <a:pPr marL="457200" lvl="0" indent="-419100" algn="ctr" rtl="0">
              <a:spcBef>
                <a:spcPts val="0"/>
              </a:spcBef>
              <a:spcAft>
                <a:spcPts val="0"/>
              </a:spcAft>
              <a:buSzPts val="3000"/>
              <a:buFont typeface="Comfortaa"/>
              <a:buAutoNum type="arabicParenR"/>
            </a:pPr>
            <a:r>
              <a:rPr lang="es-419" sz="3000" b="1">
                <a:latin typeface="Comfortaa"/>
                <a:ea typeface="Comfortaa"/>
                <a:cs typeface="Comfortaa"/>
                <a:sym typeface="Comfortaa"/>
              </a:rPr>
              <a:t>Oyunun Oluşturulma Amacı</a:t>
            </a:r>
            <a:endParaRPr sz="3000" b="1">
              <a:latin typeface="Comfortaa"/>
              <a:ea typeface="Comfortaa"/>
              <a:cs typeface="Comfortaa"/>
              <a:sym typeface="Comfortaa"/>
            </a:endParaRPr>
          </a:p>
        </p:txBody>
      </p:sp>
      <p:sp>
        <p:nvSpPr>
          <p:cNvPr id="70" name="Google Shape;70;p15"/>
          <p:cNvSpPr txBox="1">
            <a:spLocks noGrp="1"/>
          </p:cNvSpPr>
          <p:nvPr>
            <p:ph type="body" idx="2"/>
          </p:nvPr>
        </p:nvSpPr>
        <p:spPr>
          <a:xfrm>
            <a:off x="4939500" y="298950"/>
            <a:ext cx="3837000" cy="4577100"/>
          </a:xfrm>
          <a:prstGeom prst="rect">
            <a:avLst/>
          </a:prstGeom>
        </p:spPr>
        <p:txBody>
          <a:bodyPr spcFirstLastPara="1" wrap="square" lIns="91425" tIns="91425" rIns="91425" bIns="91425" anchor="ctr" anchorCtr="0">
            <a:normAutofit fontScale="85000" lnSpcReduction="20000"/>
          </a:bodyPr>
          <a:lstStyle/>
          <a:p>
            <a:pPr marL="457200" lvl="0" indent="-325755" algn="just" rtl="0">
              <a:spcBef>
                <a:spcPts val="0"/>
              </a:spcBef>
              <a:spcAft>
                <a:spcPts val="0"/>
              </a:spcAft>
              <a:buSzPct val="100000"/>
              <a:buChar char="●"/>
            </a:pPr>
            <a:r>
              <a:rPr lang="es-419"/>
              <a:t>Java programlama dilinin en önemli özelliklerinden birisi  şüphesiz Nesne Yönelimli Programlama özelliğidir.</a:t>
            </a:r>
            <a:endParaRPr/>
          </a:p>
          <a:p>
            <a:pPr marL="457200" lvl="0" indent="0" algn="just" rtl="0">
              <a:spcBef>
                <a:spcPts val="1200"/>
              </a:spcBef>
              <a:spcAft>
                <a:spcPts val="0"/>
              </a:spcAft>
              <a:buNone/>
            </a:pPr>
            <a:endParaRPr/>
          </a:p>
          <a:p>
            <a:pPr marL="457200" lvl="0" indent="-325755" algn="just" rtl="0">
              <a:spcBef>
                <a:spcPts val="1200"/>
              </a:spcBef>
              <a:spcAft>
                <a:spcPts val="0"/>
              </a:spcAft>
              <a:buSzPct val="100000"/>
              <a:buChar char="●"/>
            </a:pPr>
            <a:r>
              <a:rPr lang="es-419"/>
              <a:t>Minecraft haricinde günümüzün oyun sektöründe Java dili artık kullanılmıyor. Bu yüzden bir oyun yapmaya karar verdik, çünkü oyunların içerisinde birden çok nesne bulunuyor.</a:t>
            </a:r>
            <a:endParaRPr/>
          </a:p>
          <a:p>
            <a:pPr marL="457200" lvl="0" indent="0" algn="just" rtl="0">
              <a:spcBef>
                <a:spcPts val="1200"/>
              </a:spcBef>
              <a:spcAft>
                <a:spcPts val="0"/>
              </a:spcAft>
              <a:buNone/>
            </a:pPr>
            <a:r>
              <a:rPr lang="es-419"/>
              <a:t> </a:t>
            </a:r>
            <a:endParaRPr/>
          </a:p>
          <a:p>
            <a:pPr marL="457200" lvl="0" indent="-325755" algn="just" rtl="0">
              <a:spcBef>
                <a:spcPts val="1200"/>
              </a:spcBef>
              <a:spcAft>
                <a:spcPts val="0"/>
              </a:spcAft>
              <a:buSzPct val="100000"/>
              <a:buChar char="●"/>
            </a:pPr>
            <a:r>
              <a:rPr lang="es-419"/>
              <a:t>Bu projenin asıl amacında yatan fikir günümüzde Java’nın neden oyun sektöründe yaygın olarak kullanılmadığını Java üzerinden oyun yaparak incelemektir.</a:t>
            </a:r>
            <a:endParaRPr/>
          </a:p>
        </p:txBody>
      </p:sp>
      <p:pic>
        <p:nvPicPr>
          <p:cNvPr id="71" name="Google Shape;71;p15"/>
          <p:cNvPicPr preferRelativeResize="0"/>
          <p:nvPr/>
        </p:nvPicPr>
        <p:blipFill>
          <a:blip r:embed="rId3">
            <a:alphaModFix/>
          </a:blip>
          <a:stretch>
            <a:fillRect/>
          </a:stretch>
        </p:blipFill>
        <p:spPr>
          <a:xfrm>
            <a:off x="572287" y="2091025"/>
            <a:ext cx="3337875" cy="2593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265500" y="514350"/>
            <a:ext cx="4045200" cy="60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3000" b="1">
                <a:latin typeface="Comfortaa"/>
                <a:ea typeface="Comfortaa"/>
                <a:cs typeface="Comfortaa"/>
                <a:sym typeface="Comfortaa"/>
              </a:rPr>
              <a:t>2) Oyunun Kapsamı</a:t>
            </a:r>
            <a:endParaRPr sz="3000" b="1">
              <a:latin typeface="Comfortaa"/>
              <a:ea typeface="Comfortaa"/>
              <a:cs typeface="Comfortaa"/>
              <a:sym typeface="Comfortaa"/>
            </a:endParaRPr>
          </a:p>
        </p:txBody>
      </p:sp>
      <p:sp>
        <p:nvSpPr>
          <p:cNvPr id="77" name="Google Shape;77;p16"/>
          <p:cNvSpPr txBox="1">
            <a:spLocks noGrp="1"/>
          </p:cNvSpPr>
          <p:nvPr>
            <p:ph type="body" idx="2"/>
          </p:nvPr>
        </p:nvSpPr>
        <p:spPr>
          <a:xfrm>
            <a:off x="4939500" y="280550"/>
            <a:ext cx="3837000" cy="4613700"/>
          </a:xfrm>
          <a:prstGeom prst="rect">
            <a:avLst/>
          </a:prstGeom>
        </p:spPr>
        <p:txBody>
          <a:bodyPr spcFirstLastPara="1" wrap="square" lIns="91425" tIns="91425" rIns="91425" bIns="91425" anchor="ctr" anchorCtr="0">
            <a:normAutofit fontScale="77500" lnSpcReduction="10000"/>
          </a:bodyPr>
          <a:lstStyle/>
          <a:p>
            <a:pPr marL="457200" lvl="0" indent="-317182" algn="just" rtl="0">
              <a:spcBef>
                <a:spcPts val="0"/>
              </a:spcBef>
              <a:spcAft>
                <a:spcPts val="0"/>
              </a:spcAft>
              <a:buSzPct val="100000"/>
              <a:buChar char="●"/>
            </a:pPr>
            <a:r>
              <a:rPr lang="es-419"/>
              <a:t>Oyunun ana fikrinde mini canavarların birbiriyle savaşması fikri yatmaktadır.</a:t>
            </a:r>
            <a:endParaRPr/>
          </a:p>
          <a:p>
            <a:pPr marL="457200" lvl="0" indent="0" algn="just" rtl="0">
              <a:spcBef>
                <a:spcPts val="1200"/>
              </a:spcBef>
              <a:spcAft>
                <a:spcPts val="0"/>
              </a:spcAft>
              <a:buNone/>
            </a:pPr>
            <a:endParaRPr/>
          </a:p>
          <a:p>
            <a:pPr marL="457200" lvl="0" indent="-317182" algn="just" rtl="0">
              <a:spcBef>
                <a:spcPts val="1200"/>
              </a:spcBef>
              <a:spcAft>
                <a:spcPts val="0"/>
              </a:spcAft>
              <a:buSzPct val="100000"/>
              <a:buChar char="●"/>
            </a:pPr>
            <a:r>
              <a:rPr lang="es-419"/>
              <a:t>Bu oyunu yapmak için başta Java olmak üzere, JavaFX ve SceneBuilder teknolojileri ağırlıklı olarak yer almıştır. Bunun yanında bu projede 9 farklı sınıf, 2 farklı soyut sınıf, 3 tane arayüz, 1 İstisna, 5 FXML dosyası, arka plan ve canavarlar için fotoğraflar ve son olarak müzik kullanılmıştır.</a:t>
            </a:r>
            <a:endParaRPr/>
          </a:p>
          <a:p>
            <a:pPr marL="457200" lvl="0" indent="0" algn="just" rtl="0">
              <a:spcBef>
                <a:spcPts val="1200"/>
              </a:spcBef>
              <a:spcAft>
                <a:spcPts val="0"/>
              </a:spcAft>
              <a:buNone/>
            </a:pPr>
            <a:endParaRPr/>
          </a:p>
          <a:p>
            <a:pPr marL="457200" lvl="0" indent="-317182" algn="just" rtl="0">
              <a:spcBef>
                <a:spcPts val="1200"/>
              </a:spcBef>
              <a:spcAft>
                <a:spcPts val="0"/>
              </a:spcAft>
              <a:buSzPct val="100000"/>
              <a:buChar char="●"/>
            </a:pPr>
            <a:r>
              <a:rPr lang="es-419"/>
              <a:t>Bu projenin giriş ekranı ve oyun içi ekranının yapımında ağırlıklı olarak Murad yer alırken, yükleme ekranları ve oyun içi mekaniklerin yapımında ağırlıklı olarak Juan yer almıştır.</a:t>
            </a:r>
            <a:endParaRPr/>
          </a:p>
        </p:txBody>
      </p:sp>
      <p:pic>
        <p:nvPicPr>
          <p:cNvPr id="78" name="Google Shape;78;p16"/>
          <p:cNvPicPr preferRelativeResize="0"/>
          <p:nvPr/>
        </p:nvPicPr>
        <p:blipFill>
          <a:blip r:embed="rId3">
            <a:alphaModFix/>
          </a:blip>
          <a:stretch>
            <a:fillRect/>
          </a:stretch>
        </p:blipFill>
        <p:spPr>
          <a:xfrm>
            <a:off x="488688" y="1801475"/>
            <a:ext cx="3598825" cy="279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265500" y="212275"/>
            <a:ext cx="4045200" cy="1200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sz="3000" b="1">
                <a:latin typeface="Comfortaa"/>
                <a:ea typeface="Comfortaa"/>
                <a:cs typeface="Comfortaa"/>
                <a:sym typeface="Comfortaa"/>
              </a:rPr>
              <a:t>3) Kullanılan Teknolojiler</a:t>
            </a:r>
            <a:endParaRPr sz="3000" b="1">
              <a:latin typeface="Comfortaa"/>
              <a:ea typeface="Comfortaa"/>
              <a:cs typeface="Comfortaa"/>
              <a:sym typeface="Comfortaa"/>
            </a:endParaRPr>
          </a:p>
        </p:txBody>
      </p:sp>
      <p:sp>
        <p:nvSpPr>
          <p:cNvPr id="84" name="Google Shape;84;p1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fontScale="92500" lnSpcReduction="20000"/>
          </a:bodyPr>
          <a:lstStyle/>
          <a:p>
            <a:pPr marL="457200" lvl="0" indent="-334327" algn="just" rtl="0">
              <a:spcBef>
                <a:spcPts val="0"/>
              </a:spcBef>
              <a:spcAft>
                <a:spcPts val="0"/>
              </a:spcAft>
              <a:buSzPct val="100000"/>
              <a:buChar char="●"/>
            </a:pPr>
            <a:r>
              <a:rPr lang="es-419"/>
              <a:t>Java Programlama Dili</a:t>
            </a:r>
            <a:endParaRPr/>
          </a:p>
          <a:p>
            <a:pPr marL="0" lvl="0" indent="0" algn="just" rtl="0">
              <a:spcBef>
                <a:spcPts val="1200"/>
              </a:spcBef>
              <a:spcAft>
                <a:spcPts val="0"/>
              </a:spcAft>
              <a:buNone/>
            </a:pPr>
            <a:endParaRPr/>
          </a:p>
          <a:p>
            <a:pPr marL="457200" lvl="0" indent="-334327" algn="just" rtl="0">
              <a:spcBef>
                <a:spcPts val="1200"/>
              </a:spcBef>
              <a:spcAft>
                <a:spcPts val="0"/>
              </a:spcAft>
              <a:buSzPct val="100000"/>
              <a:buChar char="●"/>
            </a:pPr>
            <a:r>
              <a:rPr lang="es-419"/>
              <a:t>JavaFX Kütüphanesi: Oyunları oluşturmak için kullanılan en önemli kütüphanelerden birisidir.</a:t>
            </a:r>
            <a:endParaRPr/>
          </a:p>
          <a:p>
            <a:pPr marL="0" lvl="0" indent="0" algn="just" rtl="0">
              <a:spcBef>
                <a:spcPts val="1200"/>
              </a:spcBef>
              <a:spcAft>
                <a:spcPts val="0"/>
              </a:spcAft>
              <a:buNone/>
            </a:pPr>
            <a:endParaRPr/>
          </a:p>
          <a:p>
            <a:pPr marL="457200" lvl="0" indent="-334327" algn="just" rtl="0">
              <a:spcBef>
                <a:spcPts val="1200"/>
              </a:spcBef>
              <a:spcAft>
                <a:spcPts val="0"/>
              </a:spcAft>
              <a:buSzPct val="100000"/>
              <a:buChar char="●"/>
            </a:pPr>
            <a:r>
              <a:rPr lang="es-419"/>
              <a:t>SceneBuilder Uygulaması: JavaFX kütüphanesinin arayüz olarak kullandığı FXML dosyalarını kodlayarak düzenlemek yerine arayüz yardımıyla düzenlememizi sağlar.</a:t>
            </a:r>
            <a:endParaRPr/>
          </a:p>
        </p:txBody>
      </p:sp>
      <p:pic>
        <p:nvPicPr>
          <p:cNvPr id="85" name="Google Shape;85;p17"/>
          <p:cNvPicPr preferRelativeResize="0"/>
          <p:nvPr/>
        </p:nvPicPr>
        <p:blipFill>
          <a:blip r:embed="rId3">
            <a:alphaModFix/>
          </a:blip>
          <a:stretch>
            <a:fillRect/>
          </a:stretch>
        </p:blipFill>
        <p:spPr>
          <a:xfrm>
            <a:off x="2175000" y="3511488"/>
            <a:ext cx="2135700" cy="907675"/>
          </a:xfrm>
          <a:prstGeom prst="rect">
            <a:avLst/>
          </a:prstGeom>
          <a:noFill/>
          <a:ln>
            <a:noFill/>
          </a:ln>
        </p:spPr>
      </p:pic>
      <p:pic>
        <p:nvPicPr>
          <p:cNvPr id="86" name="Google Shape;86;p17"/>
          <p:cNvPicPr preferRelativeResize="0"/>
          <p:nvPr/>
        </p:nvPicPr>
        <p:blipFill rotWithShape="1">
          <a:blip r:embed="rId4">
            <a:alphaModFix/>
          </a:blip>
          <a:srcRect l="33449" r="34932"/>
          <a:stretch/>
        </p:blipFill>
        <p:spPr>
          <a:xfrm>
            <a:off x="265500" y="2015801"/>
            <a:ext cx="1449549" cy="2578700"/>
          </a:xfrm>
          <a:prstGeom prst="rect">
            <a:avLst/>
          </a:prstGeom>
          <a:noFill/>
          <a:ln>
            <a:noFill/>
          </a:ln>
        </p:spPr>
      </p:pic>
      <p:pic>
        <p:nvPicPr>
          <p:cNvPr id="87" name="Google Shape;87;p17"/>
          <p:cNvPicPr preferRelativeResize="0"/>
          <p:nvPr/>
        </p:nvPicPr>
        <p:blipFill>
          <a:blip r:embed="rId5">
            <a:alphaModFix/>
          </a:blip>
          <a:stretch>
            <a:fillRect/>
          </a:stretch>
        </p:blipFill>
        <p:spPr>
          <a:xfrm>
            <a:off x="2642825" y="2206000"/>
            <a:ext cx="1200049" cy="12000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572225" y="145525"/>
            <a:ext cx="3390000" cy="6315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419" sz="2500" b="1">
                <a:latin typeface="Comfortaa"/>
                <a:ea typeface="Comfortaa"/>
                <a:cs typeface="Comfortaa"/>
                <a:sym typeface="Comfortaa"/>
              </a:rPr>
              <a:t>4) Oyunun Mimarisi</a:t>
            </a:r>
            <a:endParaRPr sz="2500" b="1">
              <a:latin typeface="Comfortaa"/>
              <a:ea typeface="Comfortaa"/>
              <a:cs typeface="Comfortaa"/>
              <a:sym typeface="Comfortaa"/>
            </a:endParaRPr>
          </a:p>
        </p:txBody>
      </p:sp>
      <p:pic>
        <p:nvPicPr>
          <p:cNvPr id="93" name="Google Shape;93;p18"/>
          <p:cNvPicPr preferRelativeResize="0"/>
          <p:nvPr/>
        </p:nvPicPr>
        <p:blipFill>
          <a:blip r:embed="rId3">
            <a:alphaModFix/>
          </a:blip>
          <a:stretch>
            <a:fillRect/>
          </a:stretch>
        </p:blipFill>
        <p:spPr>
          <a:xfrm>
            <a:off x="572226" y="908925"/>
            <a:ext cx="7999549" cy="4070426"/>
          </a:xfrm>
          <a:prstGeom prst="rect">
            <a:avLst/>
          </a:prstGeom>
          <a:noFill/>
          <a:ln>
            <a:noFill/>
          </a:ln>
        </p:spPr>
      </p:pic>
      <p:sp>
        <p:nvSpPr>
          <p:cNvPr id="94" name="Google Shape;94;p18"/>
          <p:cNvSpPr txBox="1"/>
          <p:nvPr/>
        </p:nvSpPr>
        <p:spPr>
          <a:xfrm>
            <a:off x="3866875" y="230425"/>
            <a:ext cx="49689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s-419" sz="1800">
                <a:solidFill>
                  <a:schemeClr val="dk2"/>
                </a:solidFill>
              </a:rPr>
              <a:t>9 Sınıf, 2 Soyut Sınıf, 3 Arayüz, 1 İstisna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65500" y="290200"/>
            <a:ext cx="4045200" cy="1540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s-419" sz="3000" b="1">
                <a:latin typeface="Comfortaa"/>
                <a:ea typeface="Comfortaa"/>
                <a:cs typeface="Comfortaa"/>
                <a:sym typeface="Comfortaa"/>
              </a:rPr>
              <a:t>5) Oyunun Teknik Yapısı ve Çalışma Mantığı</a:t>
            </a:r>
            <a:endParaRPr sz="3000" b="1">
              <a:latin typeface="Comfortaa"/>
              <a:ea typeface="Comfortaa"/>
              <a:cs typeface="Comfortaa"/>
              <a:sym typeface="Comfortaa"/>
            </a:endParaRPr>
          </a:p>
        </p:txBody>
      </p:sp>
      <p:sp>
        <p:nvSpPr>
          <p:cNvPr id="100" name="Google Shape;100;p19"/>
          <p:cNvSpPr txBox="1">
            <a:spLocks noGrp="1"/>
          </p:cNvSpPr>
          <p:nvPr>
            <p:ph type="body" idx="2"/>
          </p:nvPr>
        </p:nvSpPr>
        <p:spPr>
          <a:xfrm>
            <a:off x="4920825" y="426450"/>
            <a:ext cx="3837000" cy="4290600"/>
          </a:xfrm>
          <a:prstGeom prst="rect">
            <a:avLst/>
          </a:prstGeom>
        </p:spPr>
        <p:txBody>
          <a:bodyPr spcFirstLastPara="1" wrap="square" lIns="91425" tIns="91425" rIns="91425" bIns="91425" anchor="ctr" anchorCtr="0">
            <a:normAutofit fontScale="77500" lnSpcReduction="10000"/>
          </a:bodyPr>
          <a:lstStyle/>
          <a:p>
            <a:pPr marL="457200" lvl="0" indent="-317182" algn="just" rtl="0">
              <a:spcBef>
                <a:spcPts val="0"/>
              </a:spcBef>
              <a:spcAft>
                <a:spcPts val="0"/>
              </a:spcAft>
              <a:buSzPct val="100000"/>
              <a:buChar char="●"/>
            </a:pPr>
            <a:r>
              <a:rPr lang="es-419"/>
              <a:t>Oyunun başlatılması için ilk başta MikuriApplication çalışır.</a:t>
            </a:r>
            <a:endParaRPr/>
          </a:p>
          <a:p>
            <a:pPr marL="457200" lvl="0" indent="0" algn="just" rtl="0">
              <a:spcBef>
                <a:spcPts val="1200"/>
              </a:spcBef>
              <a:spcAft>
                <a:spcPts val="0"/>
              </a:spcAft>
              <a:buNone/>
            </a:pPr>
            <a:endParaRPr/>
          </a:p>
          <a:p>
            <a:pPr marL="457200" lvl="0" indent="-317182" algn="just" rtl="0">
              <a:spcBef>
                <a:spcPts val="1200"/>
              </a:spcBef>
              <a:spcAft>
                <a:spcPts val="0"/>
              </a:spcAft>
              <a:buSzPct val="100000"/>
              <a:buChar char="●"/>
            </a:pPr>
            <a:r>
              <a:rPr lang="es-419"/>
              <a:t>Sonrasında StartController çalıştırılarak yükleme ekranı karşımıza çıkar.</a:t>
            </a:r>
            <a:endParaRPr/>
          </a:p>
          <a:p>
            <a:pPr marL="457200" lvl="0" indent="0" algn="just" rtl="0">
              <a:spcBef>
                <a:spcPts val="1200"/>
              </a:spcBef>
              <a:spcAft>
                <a:spcPts val="0"/>
              </a:spcAft>
              <a:buNone/>
            </a:pPr>
            <a:endParaRPr/>
          </a:p>
          <a:p>
            <a:pPr marL="457200" lvl="0" indent="-317182" algn="just" rtl="0">
              <a:spcBef>
                <a:spcPts val="1200"/>
              </a:spcBef>
              <a:spcAft>
                <a:spcPts val="0"/>
              </a:spcAft>
              <a:buSzPct val="100000"/>
              <a:buChar char="●"/>
            </a:pPr>
            <a:r>
              <a:rPr lang="es-419"/>
              <a:t>En sonunda ana menü yüklenerek MikuriController sınıfına göre ana menü işlevsellik kazanır.</a:t>
            </a:r>
            <a:endParaRPr/>
          </a:p>
          <a:p>
            <a:pPr marL="457200" lvl="0" indent="0" algn="just" rtl="0">
              <a:spcBef>
                <a:spcPts val="1200"/>
              </a:spcBef>
              <a:spcAft>
                <a:spcPts val="0"/>
              </a:spcAft>
              <a:buNone/>
            </a:pPr>
            <a:endParaRPr/>
          </a:p>
          <a:p>
            <a:pPr marL="457200" lvl="0" indent="-317182" algn="just" rtl="0">
              <a:spcBef>
                <a:spcPts val="1200"/>
              </a:spcBef>
              <a:spcAft>
                <a:spcPts val="0"/>
              </a:spcAft>
              <a:buSzPct val="100000"/>
              <a:buChar char="●"/>
            </a:pPr>
            <a:r>
              <a:rPr lang="es-419"/>
              <a:t>Ana menü 5 önemli öğe içerir:</a:t>
            </a:r>
            <a:endParaRPr/>
          </a:p>
          <a:p>
            <a:pPr marL="457200" lvl="0" indent="0" algn="just" rtl="0">
              <a:spcBef>
                <a:spcPts val="1200"/>
              </a:spcBef>
              <a:spcAft>
                <a:spcPts val="1200"/>
              </a:spcAft>
              <a:buNone/>
            </a:pPr>
            <a:r>
              <a:rPr lang="es-419"/>
              <a:t>Credits, New Game, Exit Game, Victories, Volume Slider.</a:t>
            </a:r>
            <a:endParaRPr/>
          </a:p>
        </p:txBody>
      </p:sp>
      <p:pic>
        <p:nvPicPr>
          <p:cNvPr id="101" name="Google Shape;101;p19"/>
          <p:cNvPicPr preferRelativeResize="0"/>
          <p:nvPr/>
        </p:nvPicPr>
        <p:blipFill>
          <a:blip r:embed="rId3">
            <a:alphaModFix/>
          </a:blip>
          <a:stretch>
            <a:fillRect/>
          </a:stretch>
        </p:blipFill>
        <p:spPr>
          <a:xfrm>
            <a:off x="265500" y="2279050"/>
            <a:ext cx="1969626" cy="1472666"/>
          </a:xfrm>
          <a:prstGeom prst="rect">
            <a:avLst/>
          </a:prstGeom>
          <a:noFill/>
          <a:ln>
            <a:noFill/>
          </a:ln>
        </p:spPr>
      </p:pic>
      <p:pic>
        <p:nvPicPr>
          <p:cNvPr id="102" name="Google Shape;102;p19"/>
          <p:cNvPicPr preferRelativeResize="0"/>
          <p:nvPr/>
        </p:nvPicPr>
        <p:blipFill>
          <a:blip r:embed="rId4">
            <a:alphaModFix/>
          </a:blip>
          <a:stretch>
            <a:fillRect/>
          </a:stretch>
        </p:blipFill>
        <p:spPr>
          <a:xfrm>
            <a:off x="2341074" y="2279045"/>
            <a:ext cx="1969625" cy="14772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83088" y="233450"/>
            <a:ext cx="2064225" cy="1527432"/>
          </a:xfrm>
          <a:prstGeom prst="rect">
            <a:avLst/>
          </a:prstGeom>
          <a:noFill/>
          <a:ln>
            <a:noFill/>
          </a:ln>
        </p:spPr>
      </p:pic>
      <p:pic>
        <p:nvPicPr>
          <p:cNvPr id="108" name="Google Shape;108;p20"/>
          <p:cNvPicPr preferRelativeResize="0"/>
          <p:nvPr/>
        </p:nvPicPr>
        <p:blipFill>
          <a:blip r:embed="rId4">
            <a:alphaModFix/>
          </a:blip>
          <a:stretch>
            <a:fillRect/>
          </a:stretch>
        </p:blipFill>
        <p:spPr>
          <a:xfrm>
            <a:off x="2371513" y="1110013"/>
            <a:ext cx="2064226" cy="1537125"/>
          </a:xfrm>
          <a:prstGeom prst="rect">
            <a:avLst/>
          </a:prstGeom>
          <a:noFill/>
          <a:ln>
            <a:noFill/>
          </a:ln>
        </p:spPr>
      </p:pic>
      <p:pic>
        <p:nvPicPr>
          <p:cNvPr id="109" name="Google Shape;109;p20"/>
          <p:cNvPicPr preferRelativeResize="0"/>
          <p:nvPr/>
        </p:nvPicPr>
        <p:blipFill>
          <a:blip r:embed="rId5">
            <a:alphaModFix/>
          </a:blip>
          <a:stretch>
            <a:fillRect/>
          </a:stretch>
        </p:blipFill>
        <p:spPr>
          <a:xfrm>
            <a:off x="92350" y="2164350"/>
            <a:ext cx="2045702" cy="1527425"/>
          </a:xfrm>
          <a:prstGeom prst="rect">
            <a:avLst/>
          </a:prstGeom>
          <a:noFill/>
          <a:ln>
            <a:noFill/>
          </a:ln>
        </p:spPr>
      </p:pic>
      <p:sp>
        <p:nvSpPr>
          <p:cNvPr id="110" name="Google Shape;110;p20"/>
          <p:cNvSpPr txBox="1">
            <a:spLocks noGrp="1"/>
          </p:cNvSpPr>
          <p:nvPr>
            <p:ph type="body" idx="2"/>
          </p:nvPr>
        </p:nvSpPr>
        <p:spPr>
          <a:xfrm>
            <a:off x="4920825" y="426450"/>
            <a:ext cx="3837000" cy="4290600"/>
          </a:xfrm>
          <a:prstGeom prst="rect">
            <a:avLst/>
          </a:prstGeom>
        </p:spPr>
        <p:txBody>
          <a:bodyPr spcFirstLastPara="1" wrap="square" lIns="91425" tIns="91425" rIns="91425" bIns="91425" anchor="ctr" anchorCtr="0">
            <a:normAutofit fontScale="85000" lnSpcReduction="20000"/>
          </a:bodyPr>
          <a:lstStyle/>
          <a:p>
            <a:pPr marL="457200" lvl="0" indent="-325755" algn="just" rtl="0">
              <a:spcBef>
                <a:spcPts val="0"/>
              </a:spcBef>
              <a:spcAft>
                <a:spcPts val="0"/>
              </a:spcAft>
              <a:buSzPct val="100000"/>
              <a:buChar char="●"/>
            </a:pPr>
            <a:r>
              <a:rPr lang="es-419"/>
              <a:t>Credits: Oyun yapımcılarını gösterir.</a:t>
            </a:r>
            <a:endParaRPr/>
          </a:p>
          <a:p>
            <a:pPr marL="457200" lvl="0" indent="0" algn="just" rtl="0">
              <a:spcBef>
                <a:spcPts val="1200"/>
              </a:spcBef>
              <a:spcAft>
                <a:spcPts val="0"/>
              </a:spcAft>
              <a:buNone/>
            </a:pPr>
            <a:endParaRPr/>
          </a:p>
          <a:p>
            <a:pPr marL="457200" lvl="0" indent="-325755" algn="just" rtl="0">
              <a:spcBef>
                <a:spcPts val="1200"/>
              </a:spcBef>
              <a:spcAft>
                <a:spcPts val="0"/>
              </a:spcAft>
              <a:buSzPct val="100000"/>
              <a:buChar char="●"/>
            </a:pPr>
            <a:r>
              <a:rPr lang="es-419"/>
              <a:t>Exit Game: İlk başta “Emin misiniz?” sorusunu sorduktan sonra evet butonuna basılırsa oyundan çıkar, hayır butonuna basılırsa ana menüye geri döner.</a:t>
            </a:r>
            <a:endParaRPr/>
          </a:p>
          <a:p>
            <a:pPr marL="457200" lvl="0" indent="0" algn="just" rtl="0">
              <a:spcBef>
                <a:spcPts val="1200"/>
              </a:spcBef>
              <a:spcAft>
                <a:spcPts val="0"/>
              </a:spcAft>
              <a:buNone/>
            </a:pPr>
            <a:endParaRPr/>
          </a:p>
          <a:p>
            <a:pPr marL="457200" lvl="0" indent="-325755" algn="just" rtl="0">
              <a:spcBef>
                <a:spcPts val="1200"/>
              </a:spcBef>
              <a:spcAft>
                <a:spcPts val="0"/>
              </a:spcAft>
              <a:buSzPct val="100000"/>
              <a:buChar char="●"/>
            </a:pPr>
            <a:r>
              <a:rPr lang="es-419"/>
              <a:t>Volume Slider: Oyun müziğinin sesini ayarlar.</a:t>
            </a:r>
            <a:endParaRPr/>
          </a:p>
          <a:p>
            <a:pPr marL="0" lvl="0" indent="0" algn="just" rtl="0">
              <a:spcBef>
                <a:spcPts val="1200"/>
              </a:spcBef>
              <a:spcAft>
                <a:spcPts val="0"/>
              </a:spcAft>
              <a:buNone/>
            </a:pPr>
            <a:endParaRPr/>
          </a:p>
          <a:p>
            <a:pPr marL="457200" lvl="0" indent="-325755" algn="just" rtl="0">
              <a:spcBef>
                <a:spcPts val="1200"/>
              </a:spcBef>
              <a:spcAft>
                <a:spcPts val="0"/>
              </a:spcAft>
              <a:buSzPct val="100000"/>
              <a:buChar char="●"/>
            </a:pPr>
            <a:r>
              <a:rPr lang="es-419"/>
              <a:t>Victories: Oynanılan oyunları kimlerin hangi zamanda kazandığını gösterir.</a:t>
            </a:r>
            <a:endParaRPr/>
          </a:p>
        </p:txBody>
      </p:sp>
      <p:pic>
        <p:nvPicPr>
          <p:cNvPr id="111" name="Google Shape;111;p20"/>
          <p:cNvPicPr preferRelativeResize="0"/>
          <p:nvPr/>
        </p:nvPicPr>
        <p:blipFill>
          <a:blip r:embed="rId6">
            <a:alphaModFix/>
          </a:blip>
          <a:stretch>
            <a:fillRect/>
          </a:stretch>
        </p:blipFill>
        <p:spPr>
          <a:xfrm>
            <a:off x="636685" y="3938750"/>
            <a:ext cx="957038" cy="904700"/>
          </a:xfrm>
          <a:prstGeom prst="rect">
            <a:avLst/>
          </a:prstGeom>
          <a:noFill/>
          <a:ln>
            <a:noFill/>
          </a:ln>
        </p:spPr>
      </p:pic>
      <p:pic>
        <p:nvPicPr>
          <p:cNvPr id="112" name="Google Shape;112;p20"/>
          <p:cNvPicPr preferRelativeResize="0"/>
          <p:nvPr/>
        </p:nvPicPr>
        <p:blipFill>
          <a:blip r:embed="rId7">
            <a:alphaModFix/>
          </a:blip>
          <a:stretch>
            <a:fillRect/>
          </a:stretch>
        </p:blipFill>
        <p:spPr>
          <a:xfrm>
            <a:off x="2371524" y="3289750"/>
            <a:ext cx="2064226" cy="15536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body" idx="2"/>
          </p:nvPr>
        </p:nvSpPr>
        <p:spPr>
          <a:xfrm>
            <a:off x="4920825" y="426450"/>
            <a:ext cx="3837000" cy="4290600"/>
          </a:xfrm>
          <a:prstGeom prst="rect">
            <a:avLst/>
          </a:prstGeom>
        </p:spPr>
        <p:txBody>
          <a:bodyPr spcFirstLastPara="1" wrap="square" lIns="91425" tIns="91425" rIns="91425" bIns="91425" anchor="ctr" anchorCtr="0">
            <a:normAutofit fontScale="70000" lnSpcReduction="20000"/>
          </a:bodyPr>
          <a:lstStyle/>
          <a:p>
            <a:pPr marL="457200" lvl="0" indent="-308610" algn="just" rtl="0">
              <a:spcBef>
                <a:spcPts val="0"/>
              </a:spcBef>
              <a:spcAft>
                <a:spcPts val="0"/>
              </a:spcAft>
              <a:buSzPct val="100000"/>
              <a:buChar char="●"/>
            </a:pPr>
            <a:r>
              <a:rPr lang="es-419"/>
              <a:t>New Game: Yeni oyun başlatmadan önce yükleme ekranını yansıtır, sonra yeni oyun başlatır.</a:t>
            </a:r>
            <a:endParaRPr/>
          </a:p>
          <a:p>
            <a:pPr marL="457200" lvl="0" indent="0" algn="just" rtl="0">
              <a:spcBef>
                <a:spcPts val="1200"/>
              </a:spcBef>
              <a:spcAft>
                <a:spcPts val="0"/>
              </a:spcAft>
              <a:buNone/>
            </a:pPr>
            <a:endParaRPr/>
          </a:p>
          <a:p>
            <a:pPr marL="457200" lvl="0" indent="-308610" algn="just" rtl="0">
              <a:spcBef>
                <a:spcPts val="1200"/>
              </a:spcBef>
              <a:spcAft>
                <a:spcPts val="0"/>
              </a:spcAft>
              <a:buSzPct val="100000"/>
              <a:buChar char="●"/>
            </a:pPr>
            <a:r>
              <a:rPr lang="es-419"/>
              <a:t>Oyun içi ekranı yüklenirken ilk başta mini canavarlar yüklenir, sonrasında bu canavarlar bulundukları konuma göre mavi ya da kırmızı takımlara geçer. Bu sayede oyunumuzun ilk aşaması yüklenir.</a:t>
            </a:r>
            <a:endParaRPr/>
          </a:p>
          <a:p>
            <a:pPr marL="457200" lvl="0" indent="0" algn="just" rtl="0">
              <a:spcBef>
                <a:spcPts val="1200"/>
              </a:spcBef>
              <a:spcAft>
                <a:spcPts val="0"/>
              </a:spcAft>
              <a:buNone/>
            </a:pPr>
            <a:endParaRPr/>
          </a:p>
          <a:p>
            <a:pPr marL="457200" lvl="0" indent="-308610" algn="just" rtl="0">
              <a:spcBef>
                <a:spcPts val="1200"/>
              </a:spcBef>
              <a:spcAft>
                <a:spcPts val="0"/>
              </a:spcAft>
              <a:buSzPct val="100000"/>
              <a:buChar char="●"/>
            </a:pPr>
            <a:r>
              <a:rPr lang="es-419"/>
              <a:t>Bu oyunda mavi takımı biz oynarken, kırmızı takımı CPU (yani bilgisayar) oynar. Mavi tarafta kalan canavarları seçip kırmızı takımdaki canavarlara saldırı yapılır. Eğer bir pokemonun canı sıfıra ya da daha altına düşerse canavar yok olur, eğer bir tarafın bütün canavarları yok olursa o taraf kaybeder.</a:t>
            </a:r>
            <a:endParaRPr/>
          </a:p>
        </p:txBody>
      </p:sp>
      <p:pic>
        <p:nvPicPr>
          <p:cNvPr id="118" name="Google Shape;118;p21"/>
          <p:cNvPicPr preferRelativeResize="0"/>
          <p:nvPr/>
        </p:nvPicPr>
        <p:blipFill>
          <a:blip r:embed="rId3">
            <a:alphaModFix/>
          </a:blip>
          <a:stretch>
            <a:fillRect/>
          </a:stretch>
        </p:blipFill>
        <p:spPr>
          <a:xfrm>
            <a:off x="223875" y="356325"/>
            <a:ext cx="2820075" cy="2093408"/>
          </a:xfrm>
          <a:prstGeom prst="rect">
            <a:avLst/>
          </a:prstGeom>
          <a:noFill/>
          <a:ln>
            <a:noFill/>
          </a:ln>
        </p:spPr>
      </p:pic>
      <p:pic>
        <p:nvPicPr>
          <p:cNvPr id="119" name="Google Shape;119;p21"/>
          <p:cNvPicPr preferRelativeResize="0"/>
          <p:nvPr/>
        </p:nvPicPr>
        <p:blipFill>
          <a:blip r:embed="rId4">
            <a:alphaModFix/>
          </a:blip>
          <a:stretch>
            <a:fillRect/>
          </a:stretch>
        </p:blipFill>
        <p:spPr>
          <a:xfrm>
            <a:off x="1593100" y="2708975"/>
            <a:ext cx="2820074" cy="2193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1251</Words>
  <Application>Microsoft Office PowerPoint</Application>
  <PresentationFormat>Ekran Gösterisi (16:9)</PresentationFormat>
  <Paragraphs>122</Paragraphs>
  <Slides>18</Slides>
  <Notes>18</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18</vt:i4>
      </vt:variant>
    </vt:vector>
  </HeadingPairs>
  <TitlesOfParts>
    <vt:vector size="22" baseType="lpstr">
      <vt:lpstr>Arial</vt:lpstr>
      <vt:lpstr>Comfortaa</vt:lpstr>
      <vt:lpstr>Comfortaa SemiBold</vt:lpstr>
      <vt:lpstr>Simple Light</vt:lpstr>
      <vt:lpstr>MiKuri Oyun Projesi</vt:lpstr>
      <vt:lpstr>Bölümler</vt:lpstr>
      <vt:lpstr>Oyunun Oluşturulma Amacı</vt:lpstr>
      <vt:lpstr>2) Oyunun Kapsamı</vt:lpstr>
      <vt:lpstr>3) Kullanılan Teknolojiler</vt:lpstr>
      <vt:lpstr>4) Oyunun Mimarisi</vt:lpstr>
      <vt:lpstr>5) Oyunun Teknik Yapısı ve Çalışma Mantığı</vt:lpstr>
      <vt:lpstr>PowerPoint Sunusu</vt:lpstr>
      <vt:lpstr>PowerPoint Sunusu</vt:lpstr>
      <vt:lpstr>PowerPoint Sunusu</vt:lpstr>
      <vt:lpstr>PowerPoint Sunusu</vt:lpstr>
      <vt:lpstr>PowerPoint Sunusu</vt:lpstr>
      <vt:lpstr>6) Nesne Yönelimli Programlama Özelliğinin Kullanıldığı Yerler</vt:lpstr>
      <vt:lpstr>PowerPoint Sunusu</vt:lpstr>
      <vt:lpstr>PowerPoint Sunusu</vt:lpstr>
      <vt:lpstr>PowerPoint Sunusu</vt:lpstr>
      <vt:lpstr>7) Yaşanılan Zorluklar ve Çözüm Önerileri</vt:lpstr>
      <vt:lpstr>8) Sonuçlar ve Öneriler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Muhammed Murad Chamaa</cp:lastModifiedBy>
  <cp:revision>1</cp:revision>
  <dcterms:modified xsi:type="dcterms:W3CDTF">2024-12-23T03:50:27Z</dcterms:modified>
</cp:coreProperties>
</file>